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35"/>
  </p:handoutMasterIdLst>
  <p:sldIdLst>
    <p:sldId id="292" r:id="rId2"/>
    <p:sldId id="293" r:id="rId3"/>
    <p:sldId id="273" r:id="rId4"/>
    <p:sldId id="324" r:id="rId5"/>
    <p:sldId id="265" r:id="rId6"/>
    <p:sldId id="375" r:id="rId7"/>
    <p:sldId id="376" r:id="rId8"/>
    <p:sldId id="377" r:id="rId9"/>
    <p:sldId id="378" r:id="rId10"/>
    <p:sldId id="306" r:id="rId11"/>
    <p:sldId id="379" r:id="rId12"/>
    <p:sldId id="382" r:id="rId13"/>
    <p:sldId id="380" r:id="rId14"/>
    <p:sldId id="367" r:id="rId15"/>
    <p:sldId id="368" r:id="rId16"/>
    <p:sldId id="381" r:id="rId17"/>
    <p:sldId id="307" r:id="rId18"/>
    <p:sldId id="369" r:id="rId19"/>
    <p:sldId id="308" r:id="rId20"/>
    <p:sldId id="365" r:id="rId21"/>
    <p:sldId id="370" r:id="rId22"/>
    <p:sldId id="356" r:id="rId23"/>
    <p:sldId id="361" r:id="rId24"/>
    <p:sldId id="362" r:id="rId25"/>
    <p:sldId id="363" r:id="rId26"/>
    <p:sldId id="366" r:id="rId27"/>
    <p:sldId id="364" r:id="rId28"/>
    <p:sldId id="372" r:id="rId29"/>
    <p:sldId id="373" r:id="rId30"/>
    <p:sldId id="357" r:id="rId31"/>
    <p:sldId id="358" r:id="rId32"/>
    <p:sldId id="371" r:id="rId33"/>
    <p:sldId id="301" r:id="rId3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FF330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9" autoAdjust="0"/>
    <p:restoredTop sz="86433" autoAdjust="0"/>
  </p:normalViewPr>
  <p:slideViewPr>
    <p:cSldViewPr snapToGrid="0" snapToObjects="1">
      <p:cViewPr>
        <p:scale>
          <a:sx n="100" d="100"/>
          <a:sy n="100" d="100"/>
        </p:scale>
        <p:origin x="-1002" y="-10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1B030F3-65D3-4654-A077-4CE3B784464C}" type="datetimeFigureOut">
              <a:rPr lang="ru-RU"/>
              <a:pPr>
                <a:defRPr/>
              </a:pPr>
              <a:t>16.05.2022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B06215-453B-4164-A5DC-1026D41DC3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350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21621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dirty="0" smtClean="0">
                <a:latin typeface="Roboto"/>
                <a:ea typeface="Roboto"/>
                <a:cs typeface="Roboto"/>
              </a:rPr>
              <a:t>.</a:t>
            </a:r>
            <a:r>
              <a:rPr lang="ru-RU" sz="2800" dirty="0" smtClean="0">
                <a:solidFill>
                  <a:srgbClr val="203864"/>
                </a:solidFill>
                <a:latin typeface="Roboto"/>
                <a:ea typeface="Roboto"/>
                <a:cs typeface="Roboto"/>
              </a:rPr>
              <a:t/>
            </a:r>
            <a:br>
              <a:rPr lang="ru-RU" sz="2800" dirty="0" smtClean="0">
                <a:solidFill>
                  <a:srgbClr val="203864"/>
                </a:solidFill>
                <a:latin typeface="Roboto"/>
                <a:ea typeface="Roboto"/>
                <a:cs typeface="Roboto"/>
              </a:rPr>
            </a:br>
            <a:endParaRPr lang="ru-RU" sz="2800" dirty="0" smtClean="0">
              <a:latin typeface="Roboto"/>
              <a:ea typeface="Roboto"/>
              <a:cs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603" y="596543"/>
                <a:ext cx="77311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i="1" dirty="0" smtClean="0"/>
                  <a:t>  </a:t>
                </a:r>
                <a:r>
                  <a:rPr lang="ru-RU" sz="2600" i="1" dirty="0" smtClean="0"/>
                  <a:t>Выбор </a:t>
                </a:r>
                <a:r>
                  <a:rPr lang="ru-RU" sz="2600" i="1" dirty="0"/>
                  <a:t>уровня статистической значимости </a:t>
                </a:r>
                <a14:m>
                  <m:oMath xmlns:m="http://schemas.openxmlformats.org/officeDocument/2006/math">
                    <m:r>
                      <a:rPr lang="el-GR" sz="2600" i="1">
                        <a:latin typeface="Cambria Math"/>
                      </a:rPr>
                      <m:t>𝛼</m:t>
                    </m:r>
                  </m:oMath>
                </a14:m>
                <a:endParaRPr lang="ru-RU" sz="2600" i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03" y="596543"/>
                <a:ext cx="7731155" cy="769441"/>
              </a:xfrm>
              <a:prstGeom prst="rect">
                <a:avLst/>
              </a:prstGeom>
              <a:blipFill rotWithShape="1">
                <a:blip r:embed="rId2"/>
                <a:stretch>
                  <a:fillRect t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690563" y="1665858"/>
            <a:ext cx="91125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i="1" dirty="0"/>
              <a:t>Чаще всего для </a:t>
            </a:r>
            <a:r>
              <a:rPr lang="ru-RU" sz="2000" b="1" i="1" dirty="0"/>
              <a:t> </a:t>
            </a:r>
            <a:r>
              <a:rPr lang="ru-RU" sz="2000" i="1" dirty="0">
                <a:solidFill>
                  <a:srgbClr val="6E32E0"/>
                </a:solidFill>
              </a:rPr>
              <a:t>α</a:t>
            </a:r>
            <a:r>
              <a:rPr lang="ru-RU" sz="2000" i="1" dirty="0"/>
              <a:t> выбирают значения </a:t>
            </a:r>
            <a:endParaRPr lang="en-US" sz="2000" i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i="1" dirty="0" smtClean="0"/>
              <a:t>0.01 </a:t>
            </a:r>
            <a:r>
              <a:rPr lang="en-US" sz="2000" i="1" dirty="0" smtClean="0"/>
              <a:t> </a:t>
            </a:r>
            <a:r>
              <a:rPr lang="ru-RU" sz="2000" i="1" dirty="0" smtClean="0"/>
              <a:t>(</a:t>
            </a:r>
            <a:r>
              <a:rPr lang="ru-RU" sz="2000" i="1" dirty="0"/>
              <a:t>1</a:t>
            </a:r>
            <a:r>
              <a:rPr lang="ru-RU" sz="2000" i="1" dirty="0" smtClean="0"/>
              <a:t>%)</a:t>
            </a:r>
            <a:endParaRPr lang="en-US" sz="2000" i="1" dirty="0" smtClean="0"/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i="1" dirty="0" smtClean="0"/>
              <a:t>0.05 </a:t>
            </a:r>
            <a:r>
              <a:rPr lang="en-US" sz="2000" i="1" dirty="0" smtClean="0"/>
              <a:t> </a:t>
            </a:r>
            <a:r>
              <a:rPr lang="ru-RU" sz="2000" i="1" dirty="0" smtClean="0"/>
              <a:t>(</a:t>
            </a:r>
            <a:r>
              <a:rPr lang="ru-RU" sz="2000" i="1" dirty="0"/>
              <a:t>5</a:t>
            </a:r>
            <a:r>
              <a:rPr lang="ru-RU" sz="2000" i="1" dirty="0" smtClean="0"/>
              <a:t>%)</a:t>
            </a:r>
            <a:endParaRPr lang="en-US" sz="2000" i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i="1" dirty="0" smtClean="0"/>
              <a:t>0.1 </a:t>
            </a:r>
            <a:r>
              <a:rPr lang="en-US" sz="2000" i="1" dirty="0" smtClean="0"/>
              <a:t>  </a:t>
            </a:r>
            <a:r>
              <a:rPr lang="ru-RU" sz="2000" i="1" dirty="0" smtClean="0"/>
              <a:t>(</a:t>
            </a:r>
            <a:r>
              <a:rPr lang="ru-RU" sz="2000" i="1" dirty="0"/>
              <a:t>10</a:t>
            </a:r>
            <a:r>
              <a:rPr lang="ru-RU" sz="2000" i="1" dirty="0" smtClean="0"/>
              <a:t>%)</a:t>
            </a:r>
            <a:endParaRPr lang="ru-RU" sz="2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95" y="2208770"/>
            <a:ext cx="51911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7968667" y="4958500"/>
            <a:ext cx="254523" cy="10558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74809" y="6014302"/>
            <a:ext cx="2187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Критический регион</a:t>
            </a:r>
            <a:endParaRPr lang="ru-RU" sz="1600" i="1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690846" y="1880128"/>
            <a:ext cx="10810307" cy="172091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Z </a:t>
            </a:r>
            <a:r>
              <a:rPr lang="ru-RU" dirty="0" smtClean="0"/>
              <a:t>критерий – известна </a:t>
            </a:r>
            <a:r>
              <a:rPr lang="ru-RU" dirty="0">
                <a:solidFill>
                  <a:srgbClr val="6E32E0"/>
                </a:solidFill>
                <a:latin typeface="Cambria Math"/>
                <a:ea typeface="Cambria Math"/>
              </a:rPr>
              <a:t>𝞼</a:t>
            </a:r>
            <a:r>
              <a:rPr lang="ru-RU" dirty="0">
                <a:latin typeface="Cambria Math"/>
                <a:ea typeface="Cambria Math"/>
              </a:rPr>
              <a:t> </a:t>
            </a:r>
            <a:r>
              <a:rPr lang="ru-RU" dirty="0" smtClean="0">
                <a:latin typeface="Cambria Math"/>
                <a:ea typeface="Cambria Math"/>
              </a:rPr>
              <a:t> </a:t>
            </a:r>
            <a:r>
              <a:rPr lang="ru-RU" dirty="0" smtClean="0"/>
              <a:t>генеральной совокупности</a:t>
            </a:r>
          </a:p>
          <a:p>
            <a:endParaRPr lang="ru-RU" dirty="0"/>
          </a:p>
          <a:p>
            <a:r>
              <a:rPr lang="en-US" dirty="0" smtClean="0"/>
              <a:t>t</a:t>
            </a:r>
            <a:r>
              <a:rPr lang="ru-RU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критерий (критерий </a:t>
            </a:r>
            <a:r>
              <a:rPr lang="ru-RU" dirty="0"/>
              <a:t>С</a:t>
            </a:r>
            <a:r>
              <a:rPr lang="ru-RU" dirty="0" smtClean="0"/>
              <a:t>тьюдента),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если </a:t>
            </a:r>
            <a:r>
              <a:rPr lang="ru-RU" dirty="0">
                <a:solidFill>
                  <a:srgbClr val="6E32E0"/>
                </a:solidFill>
                <a:latin typeface="Cambria Math"/>
                <a:ea typeface="Cambria Math"/>
              </a:rPr>
              <a:t>𝞼</a:t>
            </a:r>
            <a:r>
              <a:rPr lang="ru-RU" dirty="0" smtClean="0"/>
              <a:t> генеральной совокупности  неизвестна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85740" y="735291"/>
            <a:ext cx="58721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600" i="1" dirty="0" smtClean="0"/>
              <a:t>Выбор статистического критерия</a:t>
            </a:r>
            <a:endParaRPr lang="ru-RU" sz="26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820132" y="4421171"/>
            <a:ext cx="10681021" cy="14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i="1" dirty="0" smtClean="0">
                <a:solidFill>
                  <a:srgbClr val="6E32E0"/>
                </a:solidFill>
              </a:rPr>
              <a:t>При больших размерах выборок результаты </a:t>
            </a:r>
            <a:r>
              <a:rPr lang="en-US" sz="2200" i="1" dirty="0" smtClean="0">
                <a:solidFill>
                  <a:srgbClr val="6E32E0"/>
                </a:solidFill>
              </a:rPr>
              <a:t>Z- </a:t>
            </a:r>
            <a:r>
              <a:rPr lang="ru-RU" sz="2200" i="1" dirty="0" smtClean="0">
                <a:solidFill>
                  <a:srgbClr val="6E32E0"/>
                </a:solidFill>
              </a:rPr>
              <a:t>теста и </a:t>
            </a:r>
            <a:r>
              <a:rPr lang="en-US" sz="2200" i="1" dirty="0" smtClean="0">
                <a:solidFill>
                  <a:srgbClr val="6E32E0"/>
                </a:solidFill>
              </a:rPr>
              <a:t>t-</a:t>
            </a:r>
            <a:r>
              <a:rPr lang="ru-RU" sz="2200" i="1" dirty="0" smtClean="0">
                <a:solidFill>
                  <a:srgbClr val="6E32E0"/>
                </a:solidFill>
              </a:rPr>
              <a:t>теста дают схожие значения </a:t>
            </a:r>
            <a:r>
              <a:rPr lang="en-US" sz="2200" i="1" dirty="0" smtClean="0">
                <a:solidFill>
                  <a:srgbClr val="6E32E0"/>
                </a:solidFill>
              </a:rPr>
              <a:t>p-value</a:t>
            </a:r>
            <a:r>
              <a:rPr lang="ru-RU" sz="2200" i="1" dirty="0" smtClean="0">
                <a:solidFill>
                  <a:srgbClr val="6E32E0"/>
                </a:solidFill>
              </a:rPr>
              <a:t>*</a:t>
            </a:r>
            <a:r>
              <a:rPr lang="en-US" sz="2200" i="1" dirty="0" smtClean="0">
                <a:solidFill>
                  <a:srgbClr val="6E32E0"/>
                </a:solidFill>
              </a:rPr>
              <a:t> </a:t>
            </a:r>
            <a:endParaRPr lang="ru-RU" sz="2200" i="1" dirty="0" smtClean="0">
              <a:solidFill>
                <a:srgbClr val="6E32E0"/>
              </a:solidFill>
            </a:endParaRPr>
          </a:p>
          <a:p>
            <a:pPr>
              <a:lnSpc>
                <a:spcPct val="150000"/>
              </a:lnSpc>
            </a:pPr>
            <a:r>
              <a:rPr lang="en-US" i="1" dirty="0" smtClean="0"/>
              <a:t>(</a:t>
            </a:r>
            <a:r>
              <a:rPr lang="ru-RU" i="1" dirty="0" smtClean="0"/>
              <a:t>* эту величину рассмотрим на следующих слайдах) </a:t>
            </a:r>
            <a:endParaRPr lang="ru-RU" i="1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664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01227" y="512902"/>
            <a:ext cx="5814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smtClean="0"/>
              <a:t>Расчет наблюдаемого критерия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50070" y="1593129"/>
                <a:ext cx="1729961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/>
                            </a:rPr>
                            <m:t>μ</m:t>
                          </m:r>
                        </m:num>
                        <m:den>
                          <m:r>
                            <a:rPr lang="ru-RU" sz="2400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70" y="1593129"/>
                <a:ext cx="1729961" cy="9103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единительная линия 6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94602" y="1756526"/>
                <a:ext cx="1818318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/>
                            </a:rPr>
                            <m:t>μ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/>
                                </a:rPr>
                                <m:t>н</m:t>
                              </m:r>
                            </m:sub>
                          </m:sSub>
                          <m:r>
                            <a:rPr lang="ru-RU" sz="2400" b="0" i="1" smtClean="0">
                              <a:latin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02" y="1756526"/>
                <a:ext cx="1818318" cy="9103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310326" y="4421171"/>
            <a:ext cx="184666" cy="92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8025" y="5246016"/>
                <a:ext cx="7814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 −стандартное отклонение, расчитанное по выборке </m:t>
                      </m:r>
                      <m:d>
                        <m:d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/>
                            </a:rPr>
                            <m:t>несмещенное</m:t>
                          </m:r>
                        </m:e>
                      </m:d>
                      <m:r>
                        <a:rPr lang="ru-RU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5" y="5246016"/>
                <a:ext cx="781489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820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15" y="1621410"/>
            <a:ext cx="5293144" cy="362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91413" y="3281288"/>
                <a:ext cx="485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Z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т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413" y="3281288"/>
                <a:ext cx="48596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9" y="1729467"/>
            <a:ext cx="5014535" cy="384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10026" y="5816744"/>
            <a:ext cx="2089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Таблица </a:t>
            </a:r>
            <a:r>
              <a:rPr lang="en-US" sz="1600" i="1" dirty="0" smtClean="0"/>
              <a:t>z</a:t>
            </a:r>
            <a:r>
              <a:rPr lang="ru-RU" sz="1600" i="1" dirty="0" smtClean="0"/>
              <a:t>-значений</a:t>
            </a:r>
            <a:endParaRPr lang="ru-RU" sz="1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70581" y="556181"/>
            <a:ext cx="11076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i="1" dirty="0"/>
              <a:t>Сравнение табличного и наблюдаемого  значения. Вывод</a:t>
            </a:r>
          </a:p>
          <a:p>
            <a:endParaRPr lang="ru-RU" sz="2600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605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4"/>
          <p:cNvSpPr>
            <a:spLocks noChangeArrowheads="1"/>
          </p:cNvSpPr>
          <p:nvPr/>
        </p:nvSpPr>
        <p:spPr bwMode="auto">
          <a:xfrm>
            <a:off x="72258" y="1983113"/>
            <a:ext cx="6941286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i="1" dirty="0" smtClean="0">
                <a:solidFill>
                  <a:srgbClr val="6E32E0"/>
                </a:solidFill>
              </a:rPr>
              <a:t>Ошибка </a:t>
            </a:r>
            <a:r>
              <a:rPr lang="en-US" sz="2000" i="1" dirty="0">
                <a:solidFill>
                  <a:srgbClr val="6E32E0"/>
                </a:solidFill>
              </a:rPr>
              <a:t>I</a:t>
            </a:r>
            <a:r>
              <a:rPr lang="ru-RU" sz="2000" i="1" dirty="0">
                <a:solidFill>
                  <a:srgbClr val="6E32E0"/>
                </a:solidFill>
              </a:rPr>
              <a:t> рода </a:t>
            </a:r>
            <a:r>
              <a:rPr lang="ru-RU" i="1" dirty="0"/>
              <a:t>: мы отвергаем Н0,когда она верна </a:t>
            </a:r>
            <a:endParaRPr lang="ru-RU" i="1" dirty="0" smtClean="0"/>
          </a:p>
          <a:p>
            <a:endParaRPr lang="ru-RU" i="1" dirty="0"/>
          </a:p>
          <a:p>
            <a:r>
              <a:rPr lang="ru-RU" i="1" dirty="0" smtClean="0"/>
              <a:t> Уровень </a:t>
            </a:r>
            <a:r>
              <a:rPr lang="ru-RU" i="1" dirty="0"/>
              <a:t>значимости  </a:t>
            </a:r>
            <a:r>
              <a:rPr lang="el-GR" i="1" dirty="0"/>
              <a:t>α</a:t>
            </a:r>
            <a:r>
              <a:rPr lang="ru-RU" i="1" dirty="0"/>
              <a:t> –вероятность ошибки </a:t>
            </a:r>
            <a:r>
              <a:rPr lang="en-US" i="1" dirty="0"/>
              <a:t>I</a:t>
            </a:r>
            <a:r>
              <a:rPr lang="ru-RU" i="1" dirty="0"/>
              <a:t> </a:t>
            </a:r>
            <a:r>
              <a:rPr lang="ru-RU" i="1" dirty="0" smtClean="0"/>
              <a:t>рода</a:t>
            </a:r>
          </a:p>
          <a:p>
            <a:r>
              <a:rPr lang="ru-RU" i="1" dirty="0" smtClean="0"/>
              <a:t> </a:t>
            </a:r>
            <a:endParaRPr lang="ru-RU" i="1" dirty="0"/>
          </a:p>
          <a:p>
            <a:r>
              <a:rPr lang="ru-RU" sz="2000" i="1" dirty="0">
                <a:solidFill>
                  <a:srgbClr val="6E32E0"/>
                </a:solidFill>
              </a:rPr>
              <a:t>О</a:t>
            </a:r>
            <a:r>
              <a:rPr lang="ru-RU" sz="2000" i="1" dirty="0" smtClean="0">
                <a:solidFill>
                  <a:srgbClr val="6E32E0"/>
                </a:solidFill>
              </a:rPr>
              <a:t>шибка </a:t>
            </a:r>
            <a:r>
              <a:rPr lang="en-US" sz="2000" i="1" dirty="0">
                <a:solidFill>
                  <a:srgbClr val="6E32E0"/>
                </a:solidFill>
              </a:rPr>
              <a:t>II</a:t>
            </a:r>
            <a:r>
              <a:rPr lang="ru-RU" sz="2000" i="1" dirty="0">
                <a:solidFill>
                  <a:srgbClr val="6E32E0"/>
                </a:solidFill>
              </a:rPr>
              <a:t> рода</a:t>
            </a:r>
            <a:r>
              <a:rPr lang="ru-RU" i="1" dirty="0"/>
              <a:t> : мы принимаем Н0,когда она неверна</a:t>
            </a:r>
          </a:p>
          <a:p>
            <a:endParaRPr lang="ru-RU" i="1" dirty="0"/>
          </a:p>
          <a:p>
            <a:r>
              <a:rPr lang="ru-RU" i="1" dirty="0"/>
              <a:t> </a:t>
            </a:r>
            <a:r>
              <a:rPr lang="el-GR" i="1" dirty="0" smtClean="0"/>
              <a:t>β</a:t>
            </a:r>
            <a:r>
              <a:rPr lang="en-US" i="1" dirty="0"/>
              <a:t>- </a:t>
            </a:r>
            <a:r>
              <a:rPr lang="ru-RU" i="1" dirty="0"/>
              <a:t>вероятность ошибки </a:t>
            </a:r>
            <a:r>
              <a:rPr lang="en-US" i="1" dirty="0"/>
              <a:t>II </a:t>
            </a:r>
            <a:r>
              <a:rPr lang="ru-RU" i="1" dirty="0"/>
              <a:t>рода </a:t>
            </a:r>
            <a:endParaRPr lang="ru-RU" i="1" dirty="0" smtClean="0"/>
          </a:p>
          <a:p>
            <a:endParaRPr lang="ru-RU" i="1" dirty="0"/>
          </a:p>
          <a:p>
            <a:pPr>
              <a:lnSpc>
                <a:spcPct val="150000"/>
              </a:lnSpc>
            </a:pPr>
            <a:r>
              <a:rPr lang="ru-RU" i="1" dirty="0"/>
              <a:t> (1-</a:t>
            </a:r>
            <a:r>
              <a:rPr lang="el-GR" i="1" dirty="0"/>
              <a:t> β</a:t>
            </a:r>
            <a:r>
              <a:rPr lang="ru-RU" i="1" dirty="0" smtClean="0"/>
              <a:t>)–</a:t>
            </a:r>
            <a:r>
              <a:rPr lang="ru-RU" i="1" dirty="0">
                <a:solidFill>
                  <a:srgbClr val="6E32E0"/>
                </a:solidFill>
              </a:rPr>
              <a:t>мощность теста </a:t>
            </a:r>
            <a:r>
              <a:rPr lang="ru-RU" i="1" dirty="0" smtClean="0"/>
              <a:t>– вероятность </a:t>
            </a:r>
            <a:r>
              <a:rPr lang="ru-RU" i="1" dirty="0"/>
              <a:t>отклонить Н0</a:t>
            </a:r>
            <a:r>
              <a:rPr lang="ru-RU" i="1" dirty="0" smtClean="0"/>
              <a:t>, когда </a:t>
            </a:r>
            <a:r>
              <a:rPr lang="ru-RU" i="1" dirty="0"/>
              <a:t>верна Н1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1287" y="509047"/>
            <a:ext cx="76671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i="1" dirty="0" smtClean="0"/>
              <a:t>Варианты ошибок при тестировании гипотез</a:t>
            </a:r>
            <a:endParaRPr lang="ru-RU" sz="2600" i="1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96" y="1648512"/>
            <a:ext cx="4668446" cy="308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V="1">
            <a:off x="9096866" y="4213782"/>
            <a:ext cx="0" cy="979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8935207" y="5346512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/>
              <a:t>β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10342775" y="4044099"/>
            <a:ext cx="0" cy="12349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054184" y="5346512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(1-</a:t>
            </a:r>
            <a:r>
              <a:rPr lang="el-GR" i="1" dirty="0"/>
              <a:t> β</a:t>
            </a:r>
            <a:r>
              <a:rPr lang="ru-RU" i="1" dirty="0"/>
              <a:t>) </a:t>
            </a:r>
            <a:endParaRPr lang="ru-RU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4"/>
          <p:cNvSpPr txBox="1">
            <a:spLocks noChangeArrowheads="1"/>
          </p:cNvSpPr>
          <p:nvPr/>
        </p:nvSpPr>
        <p:spPr bwMode="auto">
          <a:xfrm>
            <a:off x="1492250" y="409575"/>
            <a:ext cx="105165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i="1" dirty="0"/>
              <a:t>Варианты альтернативной </a:t>
            </a:r>
            <a:r>
              <a:rPr lang="ru-RU" sz="2600" i="1" dirty="0" smtClean="0"/>
              <a:t>гипотезы</a:t>
            </a:r>
            <a:r>
              <a:rPr lang="en-US" sz="2600" i="1" dirty="0" smtClean="0"/>
              <a:t> (z </a:t>
            </a:r>
            <a:r>
              <a:rPr lang="ru-RU" sz="2600" i="1" dirty="0" smtClean="0"/>
              <a:t>распределение):</a:t>
            </a:r>
            <a:endParaRPr lang="ru-RU" sz="2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097261" y="3850849"/>
                <a:ext cx="678327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f>
                            <m:fPr>
                              <m:ctrlPr>
                                <a:rPr lang="ru-RU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261" y="3850849"/>
                <a:ext cx="678327" cy="491225"/>
              </a:xfrm>
              <a:prstGeom prst="rect">
                <a:avLst/>
              </a:prstGeom>
              <a:blipFill rotWithShape="1"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53385" y="1122108"/>
                <a:ext cx="17634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 smtClean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cs typeface="Arial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i="0" dirty="0" smtClean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i="0" dirty="0" smtClean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1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l-GR" i="1" dirty="0" smtClean="0">
                          <a:latin typeface="Cambria Math"/>
                          <a:ea typeface="Cambria Math"/>
                          <a:cs typeface="Arial"/>
                        </a:rPr>
                        <m:t>&gt;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85" y="1122108"/>
                <a:ext cx="1763431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flipH="1">
                <a:off x="5053385" y="1122108"/>
                <a:ext cx="2006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atin typeface="Cambria Math"/>
                  <a:cs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l-GR" i="1" dirty="0">
                          <a:latin typeface="Cambria Math"/>
                          <a:ea typeface="Cambria Math"/>
                          <a:cs typeface="Arial"/>
                        </a:rPr>
                        <m:t>&lt;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53385" y="1122108"/>
                <a:ext cx="2006096" cy="646331"/>
              </a:xfrm>
              <a:prstGeom prst="rect">
                <a:avLst/>
              </a:prstGeom>
              <a:blipFill rotWithShape="1"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41963" y="1122108"/>
                <a:ext cx="1913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 smtClean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  <a:cs typeface="Arial"/>
                        </a:rPr>
                        <m:t>≠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963" y="1122108"/>
                <a:ext cx="1913641" cy="646331"/>
              </a:xfrm>
              <a:prstGeom prst="rect">
                <a:avLst/>
              </a:prstGeom>
              <a:blipFill rotWithShape="1"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единительная линия 9"/>
          <p:cNvCxnSpPr/>
          <p:nvPr/>
        </p:nvCxnSpPr>
        <p:spPr>
          <a:xfrm>
            <a:off x="464603" y="1014822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64091" y="5759777"/>
                <a:ext cx="1345688" cy="705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μ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1" y="5759777"/>
                <a:ext cx="1345688" cy="7058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814513"/>
            <a:ext cx="114585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3385" y="1122108"/>
                <a:ext cx="17634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 smtClean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cs typeface="Arial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i="0" dirty="0" smtClean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i="0" dirty="0" smtClean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0" smtClean="0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1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l-GR" i="1" dirty="0" smtClean="0">
                          <a:latin typeface="Cambria Math"/>
                          <a:ea typeface="Cambria Math"/>
                          <a:cs typeface="Arial"/>
                        </a:rPr>
                        <m:t>&gt;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85" y="1122108"/>
                <a:ext cx="1763431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5053385" y="1122108"/>
                <a:ext cx="2006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atin typeface="Cambria Math"/>
                  <a:cs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l-GR" i="1" dirty="0">
                          <a:latin typeface="Cambria Math"/>
                          <a:ea typeface="Cambria Math"/>
                          <a:cs typeface="Arial"/>
                        </a:rPr>
                        <m:t>&lt;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53385" y="1122108"/>
                <a:ext cx="2006096" cy="646331"/>
              </a:xfrm>
              <a:prstGeom prst="rect">
                <a:avLst/>
              </a:prstGeom>
              <a:blipFill rotWithShape="1"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41963" y="1122108"/>
                <a:ext cx="19136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dirty="0" smtClean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  <a:cs typeface="Arial"/>
                        </a:rPr>
                        <m:t>≠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963" y="1122108"/>
                <a:ext cx="1913641" cy="646331"/>
              </a:xfrm>
              <a:prstGeom prst="rect">
                <a:avLst/>
              </a:prstGeom>
              <a:blipFill rotWithShape="1"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492250" y="409575"/>
            <a:ext cx="105165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i="1" dirty="0"/>
              <a:t>Варианты альтернативной </a:t>
            </a:r>
            <a:r>
              <a:rPr lang="ru-RU" sz="2600" i="1" dirty="0" smtClean="0"/>
              <a:t>гипотезы</a:t>
            </a:r>
            <a:r>
              <a:rPr lang="en-US" sz="2600" i="1" dirty="0" smtClean="0"/>
              <a:t> (</a:t>
            </a:r>
            <a:r>
              <a:rPr lang="en-US" sz="2600" i="1" dirty="0"/>
              <a:t>t</a:t>
            </a:r>
            <a:r>
              <a:rPr lang="en-US" sz="2600" i="1" dirty="0" smtClean="0"/>
              <a:t> </a:t>
            </a:r>
            <a:r>
              <a:rPr lang="ru-RU" sz="2600" i="1" dirty="0" smtClean="0"/>
              <a:t>распределение):</a:t>
            </a:r>
            <a:endParaRPr lang="ru-RU" sz="2600" i="1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64603" y="1014822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31270" y="5235017"/>
                <a:ext cx="1818318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/>
                            </a:rPr>
                            <m:t>μ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/>
                                </a:rPr>
                                <m:t>н</m:t>
                              </m:r>
                            </m:sub>
                          </m:sSub>
                          <m:r>
                            <a:rPr lang="ru-RU" sz="2400" b="0" i="1" smtClean="0">
                              <a:latin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ru-RU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70" y="5235017"/>
                <a:ext cx="1818318" cy="9103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1914525"/>
            <a:ext cx="1149667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255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90846" y="1625605"/>
                <a:ext cx="10810307" cy="4426404"/>
              </a:xfrm>
            </p:spPr>
            <p:txBody>
              <a:bodyPr/>
              <a:lstStyle/>
              <a:p>
                <a:r>
                  <a:rPr lang="ru-RU" dirty="0" smtClean="0"/>
                  <a:t>Формулирование нулевой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dirty="0" smtClean="0"/>
                  <a:t>и  альтернативной гипотез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ru-RU" dirty="0" smtClean="0"/>
                  <a:t>Выбор уровня статистической значимости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α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Выбор статистического критерия</a:t>
                </a:r>
              </a:p>
              <a:p>
                <a:r>
                  <a:rPr lang="ru-RU" dirty="0" smtClean="0"/>
                  <a:t>Расчет наблюдаемого критерия</a:t>
                </a:r>
              </a:p>
              <a:p>
                <a:r>
                  <a:rPr lang="ru-RU" dirty="0" smtClean="0"/>
                  <a:t>Сравнение табличного и наблюдаемого значения</a:t>
                </a:r>
              </a:p>
              <a:p>
                <a:r>
                  <a:rPr lang="ru-RU" dirty="0" smtClean="0"/>
                  <a:t>Вывод</a:t>
                </a:r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90846" y="1625605"/>
                <a:ext cx="10810307" cy="4426404"/>
              </a:xfrm>
              <a:blipFill rotWithShape="1">
                <a:blip r:embed="rId2"/>
                <a:stretch>
                  <a:fillRect l="-1353" t="-3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проверки гипотезы</a:t>
            </a:r>
            <a:endParaRPr lang="ru-RU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0"/>
            <a:ext cx="8205787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7" name="TextBox 3"/>
              <p:cNvSpPr txBox="1">
                <a:spLocks noChangeArrowheads="1"/>
              </p:cNvSpPr>
              <p:nvPr/>
            </p:nvSpPr>
            <p:spPr bwMode="auto">
              <a:xfrm>
                <a:off x="822931" y="1512330"/>
                <a:ext cx="9172575" cy="550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/>
                <a:r>
                  <a:rPr lang="ru-RU" sz="2000" i="1" dirty="0" smtClean="0">
                    <a:solidFill>
                      <a:srgbClr val="6E32E0"/>
                    </a:solidFill>
                    <a:latin typeface="Times New Roman" pitchFamily="18" charset="0"/>
                  </a:rPr>
                  <a:t>Пример</a:t>
                </a:r>
                <a:r>
                  <a:rPr lang="ru-RU" dirty="0">
                    <a:latin typeface="Times New Roman" pitchFamily="18" charset="0"/>
                  </a:rPr>
                  <a:t>:</a:t>
                </a:r>
              </a:p>
              <a:p>
                <a:pPr marL="342900" indent="-342900"/>
                <a:r>
                  <a:rPr lang="ru-RU" sz="2000" i="1" dirty="0">
                    <a:latin typeface="Times New Roman" pitchFamily="18" charset="0"/>
                  </a:rPr>
                  <a:t>  </a:t>
                </a:r>
                <a:r>
                  <a:rPr lang="ru-RU" sz="2000" i="1" dirty="0" smtClean="0">
                    <a:latin typeface="Times New Roman" pitchFamily="18" charset="0"/>
                  </a:rPr>
                  <a:t>   Утверждается</a:t>
                </a:r>
                <a:r>
                  <a:rPr lang="ru-RU" sz="2000" i="1" dirty="0">
                    <a:latin typeface="Times New Roman" pitchFamily="18" charset="0"/>
                  </a:rPr>
                  <a:t>, что шарики для подшипников имеют диаметр 10мм. Используя односторонний критерий </a:t>
                </a:r>
                <a:r>
                  <a:rPr lang="el-GR" sz="2000" i="1" dirty="0">
                    <a:latin typeface="Times New Roman" pitchFamily="18" charset="0"/>
                    <a:cs typeface="Times New Roman" pitchFamily="18" charset="0"/>
                  </a:rPr>
                  <a:t>α</a:t>
                </a:r>
                <a:r>
                  <a:rPr lang="ru-RU" sz="2000" i="1" dirty="0">
                    <a:latin typeface="Times New Roman" pitchFamily="18" charset="0"/>
                    <a:cs typeface="Times New Roman" pitchFamily="18" charset="0"/>
                  </a:rPr>
                  <a:t>=0,05, проверить эту гипотезу, если в выборке из 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sz="2000" i="1" dirty="0">
                    <a:latin typeface="Times New Roman" pitchFamily="18" charset="0"/>
                    <a:cs typeface="Times New Roman" pitchFamily="18" charset="0"/>
                  </a:rPr>
                  <a:t>=16 шариков, среднее оказалось равным 10,3 мм</a:t>
                </a:r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ru-RU" sz="2000" i="1" dirty="0">
                    <a:latin typeface="Times New Roman" pitchFamily="18" charset="0"/>
                    <a:cs typeface="Times New Roman" pitchFamily="18" charset="0"/>
                  </a:rPr>
                  <a:t> а дисперсия нам известна и равна 1</a:t>
                </a:r>
                <a:endParaRPr lang="el-GR" sz="20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/>
                <a:endParaRPr lang="ru-RU" b="1" dirty="0">
                  <a:latin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𝑜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cs typeface="Arial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  <a:cs typeface="Arial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cs typeface="Arial"/>
                        </a:rPr>
                        <m:t>:</m:t>
                      </m:r>
                      <m:r>
                        <a:rPr lang="en-US" b="0" i="0" dirty="0" smtClean="0">
                          <a:latin typeface="Cambria Math"/>
                          <a:cs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/>
                          <a:cs typeface="Arial"/>
                        </a:rPr>
                        <m:t>μ</m:t>
                      </m:r>
                      <m:r>
                        <a:rPr lang="el-GR" i="1" dirty="0">
                          <a:latin typeface="Cambria Math"/>
                          <a:ea typeface="Cambria Math"/>
                          <a:cs typeface="Arial"/>
                        </a:rPr>
                        <m:t>&gt;</m:t>
                      </m:r>
                      <m:r>
                        <a:rPr lang="en-US" dirty="0">
                          <a:latin typeface="Cambria Math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</m:e>
                        <m:sub>
                          <m:r>
                            <a:rPr lang="en-US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1" dirty="0" smtClean="0">
                  <a:latin typeface="Times New Roman" pitchFamily="18" charset="0"/>
                </a:endParaRPr>
              </a:p>
              <a:p>
                <a:endParaRPr lang="ru-RU" i="1" dirty="0">
                  <a:latin typeface="+mj-lt"/>
                </a:endParaRPr>
              </a:p>
              <a:p>
                <a:pPr marL="342900" indent="-342900"/>
                <a:r>
                  <a:rPr lang="ru-RU" sz="1600" i="1" dirty="0" smtClean="0">
                    <a:latin typeface="+mj-lt"/>
                  </a:rPr>
                  <a:t>Выбор критерия</a:t>
                </a:r>
                <a:endParaRPr lang="en-US" sz="1600" i="1" dirty="0">
                  <a:latin typeface="+mj-lt"/>
                </a:endParaRPr>
              </a:p>
              <a:p>
                <a:pPr marL="342900" indent="-342900"/>
                <a:endParaRPr lang="en-US" b="1" dirty="0">
                  <a:latin typeface="Times New Roman" pitchFamily="18" charset="0"/>
                </a:endParaRPr>
              </a:p>
              <a:p>
                <a:pPr marL="342900" indent="-342900"/>
                <a:endParaRPr lang="en-US" b="1" dirty="0">
                  <a:latin typeface="Times New Roman" pitchFamily="18" charset="0"/>
                </a:endParaRPr>
              </a:p>
              <a:p>
                <a:pPr marL="342900" indent="-342900"/>
                <a:endParaRPr lang="en-US" b="1" dirty="0">
                  <a:latin typeface="Times New Roman" pitchFamily="18" charset="0"/>
                </a:endParaRPr>
              </a:p>
              <a:p>
                <a:pPr marL="342900" indent="-342900"/>
                <a:endParaRPr lang="en-US" b="1" dirty="0">
                  <a:latin typeface="Times New Roman" pitchFamily="18" charset="0"/>
                </a:endParaRPr>
              </a:p>
              <a:p>
                <a:pPr marL="342900" indent="-342900"/>
                <a:endParaRPr lang="en-US" b="1" dirty="0">
                  <a:latin typeface="Times New Roman" pitchFamily="18" charset="0"/>
                </a:endParaRPr>
              </a:p>
              <a:p>
                <a:pPr marL="342900" indent="-342900"/>
                <a:endParaRPr lang="ru-RU" b="1" dirty="0">
                  <a:latin typeface="Times New Roman" pitchFamily="18" charset="0"/>
                </a:endParaRPr>
              </a:p>
              <a:p>
                <a:pPr marL="342900" indent="-342900"/>
                <a:endParaRPr lang="ru-RU" b="1" dirty="0">
                  <a:latin typeface="Times New Roman" pitchFamily="18" charset="0"/>
                </a:endParaRPr>
              </a:p>
              <a:p>
                <a:pPr marL="342900" indent="-342900"/>
                <a:endParaRPr lang="ru-RU" b="1" dirty="0">
                  <a:latin typeface="Times New Roman" pitchFamily="18" charset="0"/>
                </a:endParaRPr>
              </a:p>
              <a:p>
                <a:pPr marL="342900" indent="-342900"/>
                <a:endParaRPr lang="ru-RU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9937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2931" y="1512330"/>
                <a:ext cx="9172575" cy="5509200"/>
              </a:xfrm>
              <a:prstGeom prst="rect">
                <a:avLst/>
              </a:prstGeom>
              <a:blipFill rotWithShape="1">
                <a:blip r:embed="rId2"/>
                <a:stretch>
                  <a:fillRect l="-731" t="-5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39" name="Text Box 10"/>
          <p:cNvSpPr txBox="1">
            <a:spLocks noChangeArrowheads="1"/>
          </p:cNvSpPr>
          <p:nvPr/>
        </p:nvSpPr>
        <p:spPr bwMode="auto">
          <a:xfrm>
            <a:off x="348792" y="280988"/>
            <a:ext cx="1094451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i="1" dirty="0"/>
              <a:t>Тестирование гипотезы о средней арифметической нормально распределенной </a:t>
            </a:r>
            <a:r>
              <a:rPr lang="ru-RU" sz="2400" i="1" dirty="0" smtClean="0"/>
              <a:t>популяции, когда среднее </a:t>
            </a:r>
            <a:r>
              <a:rPr lang="ru-RU" sz="2400" i="1" dirty="0"/>
              <a:t>квадратичное отклонение </a:t>
            </a:r>
            <a:r>
              <a:rPr lang="ru-RU" sz="2400" i="1" u="sng" dirty="0"/>
              <a:t>известно</a:t>
            </a:r>
            <a:r>
              <a:rPr lang="ru-RU" sz="2400" i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21790" y="4873657"/>
                <a:ext cx="1345688" cy="705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μ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0" y="4873657"/>
                <a:ext cx="1345688" cy="7058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51" y="3257126"/>
            <a:ext cx="4723911" cy="323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9918700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Проверка статистических гипотез. P-значения. Доверительные интервалы. </a:t>
            </a:r>
            <a:r>
              <a:rPr lang="en-US" b="1" smtClean="0">
                <a:latin typeface="Roboto"/>
                <a:ea typeface="Roboto"/>
                <a:cs typeface="Roboto"/>
              </a:rPr>
              <a:t>A/B-</a:t>
            </a:r>
            <a:r>
              <a:rPr lang="ru-RU" b="1" smtClean="0">
                <a:latin typeface="Roboto"/>
                <a:ea typeface="Roboto"/>
                <a:cs typeface="Roboto"/>
              </a:rPr>
              <a:t>тестирование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5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48" y="239119"/>
            <a:ext cx="5412068" cy="370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7009" y="377731"/>
                <a:ext cx="13753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</a:rPr>
                        <m:t>α</m:t>
                      </m:r>
                      <m:r>
                        <a:rPr lang="en-US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r>
                  <a:rPr lang="ru-RU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т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=1. 65</m:t>
                    </m:r>
                  </m:oMath>
                </a14:m>
                <a:endParaRPr lang="en-US" b="0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9" y="377731"/>
                <a:ext cx="1375313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707009" y="1362284"/>
                <a:ext cx="3217997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н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</a:rPr>
                            <m:t>μ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𝞼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ru-RU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10.3−10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rad>
                        </m:den>
                      </m:f>
                      <m:r>
                        <a:rPr lang="ru-RU" i="1">
                          <a:latin typeface="Cambria Math"/>
                          <a:ea typeface="Cambria Math"/>
                        </a:rPr>
                        <m:t>=1.2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9" y="1362284"/>
                <a:ext cx="3217997" cy="728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3960" y="2411575"/>
                <a:ext cx="52605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 </a:t>
                </a:r>
                <a:r>
                  <a:rPr lang="ru-RU" i="1" dirty="0" smtClean="0">
                    <a:solidFill>
                      <a:srgbClr val="6E32E0"/>
                    </a:solidFill>
                  </a:rPr>
                  <a:t>Вывод: </a:t>
                </a:r>
                <a:r>
                  <a:rPr lang="ru-RU" i="1" dirty="0" smtClean="0"/>
                  <a:t>шарики для подшипников имеют</a:t>
                </a:r>
              </a:p>
              <a:p>
                <a:r>
                  <a:rPr lang="ru-RU" i="1" dirty="0" smtClean="0"/>
                  <a:t> диаметр 10 мм . Гипотеза верна при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𝛼</m:t>
                    </m:r>
                    <m:r>
                      <a:rPr lang="en-US" i="1">
                        <a:latin typeface="Cambria Math"/>
                      </a:rPr>
                      <m:t>=0.05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endParaRPr lang="ru-RU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60" y="2411575"/>
                <a:ext cx="5260543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4"/>
          <p:cNvSpPr txBox="1">
            <a:spLocks noChangeArrowheads="1"/>
          </p:cNvSpPr>
          <p:nvPr/>
        </p:nvSpPr>
        <p:spPr bwMode="auto">
          <a:xfrm>
            <a:off x="514350" y="1244600"/>
            <a:ext cx="105854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solidFill>
                  <a:srgbClr val="6E32E0"/>
                </a:solidFill>
              </a:rPr>
              <a:t>P-value</a:t>
            </a:r>
            <a:r>
              <a:rPr lang="ru-RU" i="1" dirty="0" smtClean="0">
                <a:solidFill>
                  <a:srgbClr val="6E32E0"/>
                </a:solidFill>
              </a:rPr>
              <a:t> </a:t>
            </a:r>
            <a:r>
              <a:rPr lang="ru-RU" dirty="0"/>
              <a:t>–это вероятность в распределение тест-статистика, которая лежит за пределами наблюдаемого </a:t>
            </a:r>
            <a:r>
              <a:rPr lang="ru-RU" dirty="0" smtClean="0"/>
              <a:t>значения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Если очень упростить, то </a:t>
            </a:r>
            <a:r>
              <a:rPr lang="en-US" dirty="0" smtClean="0">
                <a:solidFill>
                  <a:srgbClr val="6E32E0"/>
                </a:solidFill>
              </a:rPr>
              <a:t>p-value</a:t>
            </a:r>
            <a:r>
              <a:rPr lang="ru-RU" dirty="0" smtClean="0"/>
              <a:t> – это вероятность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справедливости нулевой гипотезы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Text Box 7"/>
              <p:cNvSpPr txBox="1">
                <a:spLocks noChangeArrowheads="1"/>
              </p:cNvSpPr>
              <p:nvPr/>
            </p:nvSpPr>
            <p:spPr bwMode="auto">
              <a:xfrm>
                <a:off x="514350" y="3494088"/>
                <a:ext cx="6410325" cy="1477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ru-RU" dirty="0" smtClean="0">
                    <a:solidFill>
                      <a:srgbClr val="6E32E0"/>
                    </a:solidFill>
                  </a:rPr>
                  <a:t>Р-</a:t>
                </a:r>
                <a:r>
                  <a:rPr lang="en-US" dirty="0">
                    <a:solidFill>
                      <a:srgbClr val="6E32E0"/>
                    </a:solidFill>
                  </a:rPr>
                  <a:t> value</a:t>
                </a:r>
                <a:r>
                  <a:rPr lang="ru-RU" dirty="0" smtClean="0">
                    <a:solidFill>
                      <a:srgbClr val="6E32E0"/>
                    </a:solidFill>
                  </a:rPr>
                  <a:t> </a:t>
                </a:r>
                <a:r>
                  <a:rPr lang="en-US" dirty="0" smtClean="0">
                    <a:solidFill>
                      <a:srgbClr val="6E32E0"/>
                    </a:solidFill>
                  </a:rPr>
                  <a:t>&gt; </a:t>
                </a:r>
                <a:r>
                  <a:rPr lang="el-GR" dirty="0" smtClean="0">
                    <a:solidFill>
                      <a:srgbClr val="6E32E0"/>
                    </a:solidFill>
                  </a:rPr>
                  <a:t>α</a:t>
                </a:r>
                <a:r>
                  <a:rPr lang="ru-RU" dirty="0" smtClean="0">
                    <a:solidFill>
                      <a:srgbClr val="6E32E0"/>
                    </a:solidFill>
                  </a:rPr>
                  <a:t>,</a:t>
                </a:r>
                <a:r>
                  <a:rPr lang="ru-RU" dirty="0" smtClean="0"/>
                  <a:t>  </a:t>
                </a:r>
                <a:r>
                  <a:rPr lang="ru-RU" dirty="0"/>
                  <a:t>мы принимаем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spcBef>
                    <a:spcPct val="50000"/>
                  </a:spcBef>
                </a:pPr>
                <a:r>
                  <a:rPr lang="ru-RU" dirty="0">
                    <a:solidFill>
                      <a:srgbClr val="6E32E0"/>
                    </a:solidFill>
                  </a:rPr>
                  <a:t>Р-</a:t>
                </a:r>
                <a:r>
                  <a:rPr lang="en-US" dirty="0">
                    <a:solidFill>
                      <a:srgbClr val="6E32E0"/>
                    </a:solidFill>
                  </a:rPr>
                  <a:t> value</a:t>
                </a:r>
                <a:r>
                  <a:rPr lang="ru-RU" dirty="0" smtClean="0">
                    <a:solidFill>
                      <a:srgbClr val="6E32E0"/>
                    </a:solidFill>
                  </a:rPr>
                  <a:t> </a:t>
                </a:r>
                <a:r>
                  <a:rPr lang="en-US" dirty="0">
                    <a:solidFill>
                      <a:srgbClr val="6E32E0"/>
                    </a:solidFill>
                  </a:rPr>
                  <a:t>&lt;</a:t>
                </a:r>
                <a:r>
                  <a:rPr lang="ru-RU" dirty="0">
                    <a:solidFill>
                      <a:srgbClr val="6E32E0"/>
                    </a:solidFill>
                  </a:rPr>
                  <a:t> </a:t>
                </a:r>
                <a:r>
                  <a:rPr lang="el-GR" dirty="0">
                    <a:solidFill>
                      <a:srgbClr val="6E32E0"/>
                    </a:solidFill>
                  </a:rPr>
                  <a:t>α</a:t>
                </a:r>
                <a:r>
                  <a:rPr lang="ru-RU" dirty="0" smtClean="0"/>
                  <a:t>,  </a:t>
                </a:r>
                <a:r>
                  <a:rPr lang="ru-RU" dirty="0"/>
                  <a:t>отвергаем нулевую гипотезу</a:t>
                </a:r>
              </a:p>
              <a:p>
                <a:endParaRPr lang="ru-RU" dirty="0"/>
              </a:p>
              <a:p>
                <a:pPr>
                  <a:spcBef>
                    <a:spcPct val="5000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198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350" y="3494088"/>
                <a:ext cx="6410325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760" t="-2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496300" y="1885950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4350" y="401419"/>
                <a:ext cx="9601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6E32E0"/>
                    </a:solidFill>
                  </a:rPr>
                  <a:t>P-</a:t>
                </a:r>
                <a:r>
                  <a:rPr lang="ru-RU" dirty="0" smtClean="0">
                    <a:solidFill>
                      <a:srgbClr val="6E32E0"/>
                    </a:solidFill>
                  </a:rPr>
                  <a:t> </a:t>
                </a:r>
                <a:r>
                  <a:rPr lang="en-US" dirty="0" smtClean="0">
                    <a:solidFill>
                      <a:srgbClr val="6E32E0"/>
                    </a:solidFill>
                  </a:rPr>
                  <a:t>value </a:t>
                </a:r>
                <a:r>
                  <a:rPr lang="ru-RU" dirty="0" smtClean="0">
                    <a:solidFill>
                      <a:srgbClr val="6E32E0"/>
                    </a:solidFill>
                  </a:rPr>
                  <a:t> </a:t>
                </a:r>
                <a:r>
                  <a:rPr lang="ru-RU" dirty="0" smtClean="0"/>
                  <a:t>–вероятность, что значение критерия окажется не меньше критического, при условии справедливости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401419"/>
                <a:ext cx="96012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50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885950"/>
            <a:ext cx="43910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0" name="TextBox 4"/>
              <p:cNvSpPr txBox="1">
                <a:spLocks noChangeArrowheads="1"/>
              </p:cNvSpPr>
              <p:nvPr/>
            </p:nvSpPr>
            <p:spPr bwMode="auto">
              <a:xfrm>
                <a:off x="402785" y="1190565"/>
                <a:ext cx="11630027" cy="4924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ru-RU" sz="2000" i="1" dirty="0" smtClean="0">
                    <a:latin typeface="+mj-lt"/>
                    <a:cs typeface="Arial"/>
                  </a:rPr>
                  <a:t>    С помощью доверительного интервала мы можем получить интервальную оценку истинного среднего арифметического  популяции 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/>
                        <a:cs typeface="Arial"/>
                      </a:rPr>
                      <m:t>𝜇</m:t>
                    </m:r>
                  </m:oMath>
                </a14:m>
                <a:r>
                  <a:rPr lang="en-US" sz="2000" i="1" dirty="0" smtClean="0">
                    <a:latin typeface="+mj-lt"/>
                  </a:rPr>
                  <a:t> </a:t>
                </a:r>
                <a:r>
                  <a:rPr lang="ru-RU" sz="2000" i="1" dirty="0" smtClean="0">
                    <a:latin typeface="+mj-lt"/>
                  </a:rPr>
                  <a:t>, которое обычно нам неизвестно</a:t>
                </a:r>
              </a:p>
              <a:p>
                <a:endParaRPr lang="ru-RU" sz="2200" i="1" dirty="0" smtClean="0">
                  <a:latin typeface="+mj-lt"/>
                </a:endParaRPr>
              </a:p>
              <a:p>
                <a:r>
                  <a:rPr lang="ru-RU" i="1" dirty="0" smtClean="0">
                    <a:latin typeface="+mj-lt"/>
                  </a:rPr>
                  <a:t>Для каждой выборки можем построить </a:t>
                </a:r>
              </a:p>
              <a:p>
                <a:r>
                  <a:rPr lang="ru-RU" i="1" dirty="0" smtClean="0">
                    <a:latin typeface="+mj-lt"/>
                  </a:rPr>
                  <a:t>95% или 99% интервал </a:t>
                </a:r>
              </a:p>
              <a:p>
                <a:r>
                  <a:rPr lang="ru-RU" i="1" dirty="0" smtClean="0">
                    <a:latin typeface="+mj-lt"/>
                  </a:rPr>
                  <a:t>Например, (1 –</a:t>
                </a:r>
                <a:r>
                  <a:rPr lang="el-GR" i="1" dirty="0" smtClean="0">
                    <a:latin typeface="+mj-lt"/>
                  </a:rPr>
                  <a:t>α</a:t>
                </a:r>
                <a:r>
                  <a:rPr lang="ru-RU" i="1" dirty="0" smtClean="0">
                    <a:latin typeface="+mj-lt"/>
                  </a:rPr>
                  <a:t>) =0,95 – 95% интервал.</a:t>
                </a:r>
              </a:p>
              <a:p>
                <a:r>
                  <a:rPr lang="ru-RU" i="1" dirty="0" smtClean="0">
                    <a:latin typeface="+mj-lt"/>
                  </a:rPr>
                  <a:t>Здесь </a:t>
                </a:r>
                <a:r>
                  <a:rPr lang="el-GR" i="1" dirty="0" smtClean="0"/>
                  <a:t>α</a:t>
                </a:r>
                <a:r>
                  <a:rPr lang="ru-RU" i="1" dirty="0" smtClean="0"/>
                  <a:t> = 0.05</a:t>
                </a:r>
                <a:endParaRPr lang="ru-RU" dirty="0">
                  <a:latin typeface="Times New Roman" pitchFamily="18" charset="0"/>
                </a:endParaRPr>
              </a:p>
              <a:p>
                <a:endParaRPr lang="ru-RU" i="1" dirty="0" smtClean="0">
                  <a:solidFill>
                    <a:srgbClr val="6E32E0"/>
                  </a:solidFill>
                  <a:latin typeface="+mj-lt"/>
                </a:endParaRPr>
              </a:p>
              <a:p>
                <a:r>
                  <a:rPr lang="ru-RU" i="1" dirty="0" smtClean="0">
                    <a:solidFill>
                      <a:srgbClr val="6E32E0"/>
                    </a:solidFill>
                    <a:latin typeface="+mj-lt"/>
                  </a:rPr>
                  <a:t>Что означает 95% интервал?</a:t>
                </a:r>
              </a:p>
              <a:p>
                <a:endParaRPr lang="ru-RU" i="1" dirty="0" smtClean="0">
                  <a:solidFill>
                    <a:srgbClr val="6E32E0"/>
                  </a:solidFill>
                  <a:latin typeface="+mj-lt"/>
                </a:endParaRPr>
              </a:p>
              <a:p>
                <a:r>
                  <a:rPr lang="ru-RU" i="1" dirty="0" smtClean="0">
                    <a:latin typeface="+mj-lt"/>
                  </a:rPr>
                  <a:t>Это значит, что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ru-RU" i="1" dirty="0" smtClean="0">
                    <a:latin typeface="+mj-lt"/>
                  </a:rPr>
                  <a:t>5% интервалов не</a:t>
                </a:r>
              </a:p>
              <a:p>
                <a:r>
                  <a:rPr lang="ru-RU" i="1" dirty="0" smtClean="0">
                    <a:latin typeface="+mj-lt"/>
                  </a:rPr>
                  <a:t>захватят истинного арифметического</a:t>
                </a:r>
              </a:p>
              <a:p>
                <a:r>
                  <a:rPr lang="ru-RU" i="1" dirty="0" smtClean="0">
                    <a:latin typeface="+mj-lt"/>
                  </a:rPr>
                  <a:t>генеральной совокупности</a:t>
                </a:r>
              </a:p>
              <a:p>
                <a:r>
                  <a:rPr lang="ru-RU" b="1" i="1" dirty="0" smtClean="0">
                    <a:latin typeface="+mj-lt"/>
                  </a:rPr>
                  <a:t>* Это не то же самое, как если бы мы говорили, </a:t>
                </a:r>
              </a:p>
              <a:p>
                <a:r>
                  <a:rPr lang="ru-RU" b="1" i="1" dirty="0" smtClean="0">
                    <a:latin typeface="+mj-lt"/>
                  </a:rPr>
                  <a:t>что истинное среднее арифметическое попадет</a:t>
                </a:r>
              </a:p>
              <a:p>
                <a:r>
                  <a:rPr lang="ru-RU" b="1" i="1" dirty="0" smtClean="0">
                    <a:latin typeface="+mj-lt"/>
                  </a:rPr>
                  <a:t> в интервал с вероятностью 95%</a:t>
                </a:r>
                <a:endParaRPr lang="ru-RU" b="1" i="1" dirty="0">
                  <a:latin typeface="+mj-lt"/>
                </a:endParaRPr>
              </a:p>
              <a:p>
                <a:endParaRPr lang="ru-RU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301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785" y="1190565"/>
                <a:ext cx="11630027" cy="4924425"/>
              </a:xfrm>
              <a:prstGeom prst="rect">
                <a:avLst/>
              </a:prstGeom>
              <a:blipFill rotWithShape="1">
                <a:blip r:embed="rId2"/>
                <a:stretch>
                  <a:fillRect l="-524" t="-4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57" y="191695"/>
            <a:ext cx="10810306" cy="784530"/>
          </a:xfrm>
        </p:spPr>
        <p:txBody>
          <a:bodyPr>
            <a:normAutofit/>
          </a:bodyPr>
          <a:lstStyle/>
          <a:p>
            <a:pPr algn="ctr"/>
            <a:r>
              <a:rPr lang="ru-RU" sz="2600" dirty="0" smtClean="0"/>
              <a:t>Доверительный интервал</a:t>
            </a:r>
            <a:endParaRPr lang="ru-RU" sz="26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64603" y="1014822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2024314"/>
            <a:ext cx="3733801" cy="454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869037"/>
            <a:ext cx="5734639" cy="566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62175" y="438150"/>
            <a:ext cx="746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i="1" dirty="0" smtClean="0"/>
              <a:t>Формулы для нахождения доверительного интервала</a:t>
            </a:r>
            <a:endParaRPr lang="ru-RU" sz="2200" i="1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64603" y="1014822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9650" y="1966912"/>
                <a:ext cx="2153282" cy="79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sz="24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966912"/>
                <a:ext cx="2153282" cy="7968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13715" y="3686174"/>
                <a:ext cx="2096920" cy="79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sz="24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/>
                                  <a:ea typeface="Cambria Math"/>
                                </a:rPr>
                                <m:t>н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15" y="3686174"/>
                <a:ext cx="2096920" cy="79682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13715" y="1676400"/>
                <a:ext cx="4583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i="1" dirty="0" smtClean="0"/>
                  <a:t>Известна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𝞼</m:t>
                    </m:r>
                  </m:oMath>
                </a14:m>
                <a:r>
                  <a:rPr lang="ru-RU" i="1" dirty="0" smtClean="0"/>
                  <a:t> генеральной совокупности </a:t>
                </a:r>
                <a:endParaRPr lang="ru-RU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15" y="1676400"/>
                <a:ext cx="458311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97" t="-8197" r="-13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9672" y="3219448"/>
                <a:ext cx="4841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i="1" dirty="0" smtClean="0"/>
                  <a:t>Неизвестна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𝞼</m:t>
                    </m:r>
                  </m:oMath>
                </a14:m>
                <a:r>
                  <a:rPr lang="ru-RU" i="1" dirty="0" smtClean="0"/>
                  <a:t> генеральной совокупности </a:t>
                </a:r>
                <a:endParaRPr lang="ru-RU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72" y="3219448"/>
                <a:ext cx="4841197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13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 i="1" dirty="0" smtClean="0">
                <a:solidFill>
                  <a:srgbClr val="6E32E0"/>
                </a:solidFill>
              </a:rPr>
              <a:t/>
            </a:r>
            <a:br>
              <a:rPr lang="en-US" sz="2000" i="1" dirty="0" smtClean="0">
                <a:solidFill>
                  <a:srgbClr val="6E32E0"/>
                </a:solidFill>
              </a:rPr>
            </a:br>
            <a:r>
              <a:rPr lang="ru-RU" sz="2000" i="1" dirty="0" smtClean="0">
                <a:solidFill>
                  <a:srgbClr val="6E32E0"/>
                </a:solidFill>
              </a:rPr>
              <a:t>  Пример:</a:t>
            </a:r>
            <a:br>
              <a:rPr lang="ru-RU" sz="2000" i="1" dirty="0" smtClean="0">
                <a:solidFill>
                  <a:srgbClr val="6E32E0"/>
                </a:solidFill>
              </a:rPr>
            </a:br>
            <a:r>
              <a:rPr lang="en-US" sz="2000" i="1" dirty="0" smtClean="0">
                <a:solidFill>
                  <a:srgbClr val="6E32E0"/>
                </a:solidFill>
              </a:rPr>
              <a:t/>
            </a:r>
            <a:br>
              <a:rPr lang="en-US" sz="2000" i="1" dirty="0" smtClean="0">
                <a:solidFill>
                  <a:srgbClr val="6E32E0"/>
                </a:solidFill>
              </a:rPr>
            </a:br>
            <a:endParaRPr lang="ru-RU" sz="2000" i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42950" y="1417638"/>
            <a:ext cx="106299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/>
              <a:t>Известно, что генеральная совокупность распределена нормально со средним квадратичным  5. Найти доверительный интервал для оценки среднего арифметического с надежностью 0,95, если выборочная средняя М =24,15 ,а объем выборки 100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2514600"/>
            <a:ext cx="3628036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3291" y="3490912"/>
                <a:ext cx="2153282" cy="79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sz="24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91" y="3490912"/>
                <a:ext cx="2153282" cy="7968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7356" y="3200400"/>
                <a:ext cx="4583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i="1" dirty="0" smtClean="0"/>
                  <a:t>Известна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𝞼</m:t>
                    </m:r>
                  </m:oMath>
                </a14:m>
                <a:r>
                  <a:rPr lang="ru-RU" i="1" dirty="0" smtClean="0"/>
                  <a:t> генеральной совокупности </a:t>
                </a:r>
                <a:endParaRPr lang="ru-RU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56" y="3200400"/>
                <a:ext cx="458311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97" t="-8197" r="-13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2950" y="4800600"/>
                <a:ext cx="5149038" cy="909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i="1" dirty="0" smtClean="0"/>
                  <a:t>По таблице </a:t>
                </a:r>
                <a:r>
                  <a:rPr lang="en-US" i="1" dirty="0" smtClean="0"/>
                  <a:t>Z</a:t>
                </a:r>
                <a:r>
                  <a:rPr lang="ru-RU" i="1" dirty="0" smtClean="0"/>
                  <a:t> значений найдем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𝑍</m:t>
                        </m:r>
                      </m:e>
                      <m:sub>
                        <m:r>
                          <a:rPr lang="el-GR" i="1">
                            <a:solidFill>
                              <a:srgbClr val="6E32E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6E32E0"/>
                            </a:solidFill>
                            <a:latin typeface="Cambria Math"/>
                            <a:ea typeface="Cambria Math"/>
                          </a:rPr>
                          <m:t>/2</m:t>
                        </m:r>
                      </m:sub>
                    </m:sSub>
                  </m:oMath>
                </a14:m>
                <a:r>
                  <a:rPr lang="ru-RU" i="1" dirty="0" smtClean="0"/>
                  <a:t> для 95%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i="1" dirty="0" smtClean="0"/>
                  <a:t>доверительного интервала </a:t>
                </a:r>
                <a:endParaRPr lang="ru-RU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" y="4800600"/>
                <a:ext cx="5149038" cy="909352"/>
              </a:xfrm>
              <a:prstGeom prst="rect">
                <a:avLst/>
              </a:prstGeom>
              <a:blipFill rotWithShape="1">
                <a:blip r:embed="rId5"/>
                <a:stretch>
                  <a:fillRect l="-1065" b="-9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2225"/>
            <a:ext cx="8205788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38325" y="504825"/>
                <a:ext cx="2674707" cy="2628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i="1" dirty="0" smtClean="0">
                    <a:solidFill>
                      <a:srgbClr val="6E32E0"/>
                    </a:solidFill>
                  </a:rPr>
                  <a:t>Решение :</a:t>
                </a:r>
              </a:p>
              <a:p>
                <a:endParaRPr lang="ru-RU" i="1" dirty="0">
                  <a:solidFill>
                    <a:srgbClr val="6E32E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i="1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i="1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i="1" dirty="0" smtClean="0">
                  <a:solidFill>
                    <a:srgbClr val="6E32E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/>
                        </a:rPr>
                        <m:t>24,15 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±</m:t>
                      </m:r>
                      <m:d>
                        <m:dPr>
                          <m:ctrlPr>
                            <a:rPr lang="ru-RU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1,96∗</m:t>
                          </m:r>
                          <m:f>
                            <m:fPr>
                              <m:ctrlP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ru-RU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b="0" i="1" smtClean="0">
                                      <a:latin typeface="Cambria Math"/>
                                      <a:ea typeface="Cambria Math"/>
                                    </a:rPr>
                                    <m:t>100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endParaRPr lang="ru-RU" dirty="0" smtClean="0"/>
              </a:p>
              <a:p>
                <a:r>
                  <a:rPr lang="en-US" dirty="0" smtClean="0"/>
                  <a:t>[ 23,17 </a:t>
                </a:r>
                <a:r>
                  <a:rPr lang="ru-RU" dirty="0" smtClean="0"/>
                  <a:t>; 25,13 </a:t>
                </a:r>
                <a:r>
                  <a:rPr lang="en-US" dirty="0"/>
                  <a:t>]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504825"/>
                <a:ext cx="2674707" cy="2628092"/>
              </a:xfrm>
              <a:prstGeom prst="rect">
                <a:avLst/>
              </a:prstGeom>
              <a:blipFill rotWithShape="1">
                <a:blip r:embed="rId2"/>
                <a:stretch>
                  <a:fillRect l="-2055" t="-1160" b="-27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600075"/>
            <a:ext cx="3628036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476375" y="2676525"/>
            <a:ext cx="2857500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8475" y="0"/>
            <a:ext cx="7435850" cy="676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9500" y="428625"/>
            <a:ext cx="4306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Распределение Стьюдента</a:t>
            </a:r>
            <a:endParaRPr lang="ru-RU" sz="24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638175" y="1118890"/>
            <a:ext cx="1112520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676400"/>
            <a:ext cx="41850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48225" y="1837730"/>
                <a:ext cx="34123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Z </a:t>
                </a:r>
                <a:r>
                  <a:rPr lang="ru-RU" dirty="0" smtClean="0"/>
                  <a:t>распределение</a:t>
                </a:r>
              </a:p>
              <a:p>
                <a:r>
                  <a:rPr lang="en-US" dirty="0" smtClean="0"/>
                  <a:t>t- </a:t>
                </a:r>
                <a:r>
                  <a:rPr lang="ru-RU" dirty="0" smtClean="0"/>
                  <a:t>распределение, при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 = 20</m:t>
                    </m:r>
                  </m:oMath>
                </a14:m>
                <a:endParaRPr lang="ru-RU" dirty="0" smtClean="0"/>
              </a:p>
              <a:p>
                <a:r>
                  <a:rPr lang="en-US" dirty="0" smtClean="0"/>
                  <a:t>t- </a:t>
                </a:r>
                <a:r>
                  <a:rPr lang="ru-RU" dirty="0" smtClean="0"/>
                  <a:t>распределение, при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 = 4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5" y="1837730"/>
                <a:ext cx="3412344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429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223963"/>
            <a:ext cx="79914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47800" y="4345543"/>
                <a:ext cx="1460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6E32E0"/>
                          </a:solidFill>
                          <a:latin typeface="Cambria Math"/>
                        </a:rPr>
                        <m:t>𝑑</m:t>
                      </m:r>
                      <m:r>
                        <a:rPr lang="en-US" i="1" dirty="0" err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6E32E0"/>
                          </a:solidFill>
                          <a:latin typeface="Cambria Math"/>
                        </a:rPr>
                        <m:t> =</m:t>
                      </m:r>
                      <m:r>
                        <a:rPr lang="en-US" i="1" dirty="0" smtClean="0">
                          <a:solidFill>
                            <a:srgbClr val="6E32E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6E32E0"/>
                          </a:solidFill>
                          <a:latin typeface="Cambria Math"/>
                        </a:rPr>
                        <m:t>−1 </m:t>
                      </m:r>
                    </m:oMath>
                  </m:oMathPara>
                </a14:m>
                <a:endParaRPr lang="ru-RU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345543"/>
                <a:ext cx="1460143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19710" y="4822567"/>
            <a:ext cx="11472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/>
              <a:t>         С увеличением объема выборки </a:t>
            </a:r>
            <a:r>
              <a:rPr lang="en-US" i="1" dirty="0" smtClean="0"/>
              <a:t>t </a:t>
            </a:r>
            <a:r>
              <a:rPr lang="ru-RU" i="1" dirty="0" smtClean="0"/>
              <a:t> распределение стремится к </a:t>
            </a:r>
            <a:r>
              <a:rPr lang="en-US" i="1" dirty="0" smtClean="0"/>
              <a:t>Z</a:t>
            </a:r>
            <a:r>
              <a:rPr lang="ru-RU" i="1" dirty="0" smtClean="0"/>
              <a:t>-распределению.  Распределение Стьюдента дает большую неопределенность. Интервал шире, чем при использовании </a:t>
            </a:r>
            <a:r>
              <a:rPr lang="en-US" i="1" dirty="0" smtClean="0"/>
              <a:t>Z</a:t>
            </a:r>
            <a:r>
              <a:rPr lang="ru-RU" i="1" dirty="0" smtClean="0"/>
              <a:t>-критерия.</a:t>
            </a:r>
            <a:endParaRPr lang="ru-RU" i="1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622299" y="1150938"/>
            <a:ext cx="11083925" cy="45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ru-RU" i="1" dirty="0"/>
              <a:t>Найдем </a:t>
            </a:r>
            <a:r>
              <a:rPr lang="en-US" i="1" dirty="0"/>
              <a:t>t</a:t>
            </a:r>
            <a:r>
              <a:rPr lang="ru-RU" i="1" dirty="0"/>
              <a:t> для построения 95% -го доверительного интервала</a:t>
            </a:r>
            <a:r>
              <a:rPr lang="ru-RU" i="1" dirty="0" smtClean="0"/>
              <a:t>, если объем выборки </a:t>
            </a:r>
            <a:r>
              <a:rPr lang="en-US" i="1" dirty="0" smtClean="0"/>
              <a:t>n=10</a:t>
            </a:r>
            <a:endParaRPr lang="ru-RU" i="1" dirty="0"/>
          </a:p>
        </p:txBody>
      </p:sp>
      <p:sp>
        <p:nvSpPr>
          <p:cNvPr id="2" name="TextBox 1"/>
          <p:cNvSpPr txBox="1"/>
          <p:nvPr/>
        </p:nvSpPr>
        <p:spPr>
          <a:xfrm>
            <a:off x="885825" y="63817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solidFill>
                  <a:srgbClr val="6E32E0"/>
                </a:solidFill>
              </a:rPr>
              <a:t>Пример:</a:t>
            </a:r>
            <a:endParaRPr lang="ru-RU" i="1" dirty="0">
              <a:solidFill>
                <a:srgbClr val="6E32E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540353" y="2767012"/>
            <a:ext cx="421481" cy="0"/>
          </a:xfrm>
          <a:prstGeom prst="line">
            <a:avLst/>
          </a:prstGeom>
          <a:ln w="3810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1743571"/>
            <a:ext cx="5010150" cy="396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03" y="1943596"/>
            <a:ext cx="4991099" cy="337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43051" y="5721133"/>
            <a:ext cx="10648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 smtClean="0"/>
              <a:t>Таблица Стьюдента    </a:t>
            </a:r>
            <a:r>
              <a:rPr lang="en-US" sz="1400" i="1" dirty="0" smtClean="0"/>
              <a:t>https</a:t>
            </a:r>
            <a:r>
              <a:rPr lang="en-US" sz="1400" i="1" dirty="0"/>
              <a:t>://fsd.multiurok.ru/viewImage.php?image=http://nice-diplom.ru/templates/blue/images/img/form_69.gif</a:t>
            </a:r>
            <a:endParaRPr lang="ru-RU" sz="1400" i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статистическая гипотеза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Нулевые и альтернативные гипотезы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Статистические критерии для проверки гипотез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Доверительные интервалы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А </a:t>
            </a:r>
            <a:r>
              <a:rPr lang="en-US" smtClean="0">
                <a:latin typeface="Roboto"/>
                <a:ea typeface="Roboto"/>
                <a:cs typeface="Roboto"/>
              </a:rPr>
              <a:t>/ B </a:t>
            </a:r>
            <a:r>
              <a:rPr lang="ru-RU" smtClean="0">
                <a:latin typeface="Roboto"/>
                <a:ea typeface="Roboto"/>
                <a:cs typeface="Roboto"/>
              </a:rPr>
              <a:t>тестирование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38687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A / В тестирование 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- маркетинговый метод, используемый для оценки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эффективности  веб-страниц и управления ими. 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/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Этот метод также называется разделенным тестированием 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(с английского. сплит-тестирование – </a:t>
            </a:r>
            <a:r>
              <a:rPr lang="en-US" sz="2400" i="1" dirty="0" smtClean="0">
                <a:latin typeface="Roboto"/>
                <a:ea typeface="Roboto"/>
                <a:cs typeface="Roboto"/>
              </a:rPr>
              <a:t>“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разделенное тестирование</a:t>
            </a:r>
            <a:r>
              <a:rPr lang="en-US" sz="2400" i="1" dirty="0" smtClean="0">
                <a:latin typeface="Roboto"/>
                <a:ea typeface="Roboto"/>
                <a:cs typeface="Roboto"/>
              </a:rPr>
              <a:t>”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).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3351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i="1" dirty="0" smtClean="0">
                <a:latin typeface="Roboto"/>
                <a:ea typeface="Roboto"/>
                <a:cs typeface="Roboto"/>
              </a:rPr>
              <a:t>При A / В тестировании</a:t>
            </a:r>
            <a:r>
              <a:rPr lang="ru-RU" sz="2400" b="1" i="1" dirty="0" smtClean="0">
                <a:latin typeface="Roboto"/>
                <a:ea typeface="Roboto"/>
                <a:cs typeface="Roboto"/>
              </a:rPr>
              <a:t> 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сравнивают страницы </a:t>
            </a:r>
            <a:r>
              <a:rPr lang="en-US" sz="2400" i="1" dirty="0" smtClean="0">
                <a:latin typeface="Roboto"/>
                <a:ea typeface="Roboto"/>
                <a:cs typeface="Roboto"/>
              </a:rPr>
              <a:t>A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 и </a:t>
            </a:r>
            <a:r>
              <a:rPr lang="en-US" sz="2400" i="1" dirty="0" smtClean="0">
                <a:latin typeface="Roboto"/>
                <a:ea typeface="Roboto"/>
                <a:cs typeface="Roboto"/>
              </a:rPr>
              <a:t>B, 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>имеющие разные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элементы дизайна (например, разный цвет кнопки заказа товара).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На каждую страницу случайным образом запускают 50% аудитории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сайта и затем сравнивают, какая страница показывает наибольший</a:t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i="1" dirty="0" smtClean="0">
                <a:latin typeface="Roboto"/>
                <a:ea typeface="Roboto"/>
                <a:cs typeface="Roboto"/>
              </a:rPr>
              <a:t>процент конверсии.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5"/>
          <p:cNvSpPr txBox="1">
            <a:spLocks noChangeArrowheads="1"/>
          </p:cNvSpPr>
          <p:nvPr/>
        </p:nvSpPr>
        <p:spPr bwMode="auto">
          <a:xfrm>
            <a:off x="450850" y="1179513"/>
            <a:ext cx="883602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i="1" dirty="0"/>
              <a:t>1 )Для чего нужны такие методы, как тестирование гипотезы и построение доверительного интервала</a:t>
            </a:r>
          </a:p>
          <a:p>
            <a:pPr marL="342900" indent="-342900">
              <a:spcBef>
                <a:spcPct val="50000"/>
              </a:spcBef>
            </a:pPr>
            <a:r>
              <a:rPr lang="ru-RU" i="1" dirty="0"/>
              <a:t>2)Когда пользуются таблицей Стьюдента?</a:t>
            </a:r>
          </a:p>
          <a:p>
            <a:pPr marL="342900" indent="-342900">
              <a:spcBef>
                <a:spcPct val="50000"/>
              </a:spcBef>
            </a:pPr>
            <a:r>
              <a:rPr lang="ru-RU" i="1" dirty="0"/>
              <a:t>3) В чем заключается ошибка первого и второго рада?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4"/>
            </a:pPr>
            <a:r>
              <a:rPr lang="ru-RU" i="1" dirty="0"/>
              <a:t>Если увеличивать значение альфа, вероятность какой ошибки тогда растет?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4"/>
            </a:pPr>
            <a:r>
              <a:rPr lang="ru-RU" i="1" dirty="0"/>
              <a:t> Если </a:t>
            </a:r>
            <a:r>
              <a:rPr lang="en-US" i="1" dirty="0"/>
              <a:t>P</a:t>
            </a:r>
            <a:r>
              <a:rPr lang="ru-RU" i="1" dirty="0"/>
              <a:t>-  значение меньше альфа, какой делаем вывод?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8175" y="533400"/>
            <a:ext cx="3586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</a:rPr>
              <a:t>Контрольные вопросы:</a:t>
            </a:r>
            <a:endParaRPr lang="ru-RU" sz="2400" i="1" dirty="0">
              <a:solidFill>
                <a:srgbClr val="6E32E0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529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статистическая гипотеза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Нулевые и альтернативные гипотезы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Статистические критерии для проверки гипотез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Доверительные интервалы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А </a:t>
            </a:r>
            <a:r>
              <a:rPr lang="en-US" smtClean="0">
                <a:latin typeface="Roboto"/>
                <a:ea typeface="Roboto"/>
                <a:cs typeface="Roboto"/>
              </a:rPr>
              <a:t>/ B </a:t>
            </a:r>
            <a:r>
              <a:rPr lang="ru-RU" smtClean="0">
                <a:latin typeface="Roboto"/>
                <a:ea typeface="Roboto"/>
                <a:cs typeface="Roboto"/>
              </a:rPr>
              <a:t>тестирование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9876" y="276664"/>
            <a:ext cx="5365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</a:rPr>
              <a:t>Центральная предел</a:t>
            </a:r>
            <a:r>
              <a:rPr lang="ru-RU" sz="2400" i="1" dirty="0">
                <a:solidFill>
                  <a:srgbClr val="6E32E0"/>
                </a:solidFill>
              </a:rPr>
              <a:t>ь</a:t>
            </a:r>
            <a:r>
              <a:rPr lang="ru-RU" sz="2400" i="1" dirty="0" smtClean="0">
                <a:solidFill>
                  <a:srgbClr val="6E32E0"/>
                </a:solidFill>
              </a:rPr>
              <a:t>ная теорема</a:t>
            </a:r>
            <a:endParaRPr lang="ru-RU" sz="2400" i="1" dirty="0">
              <a:solidFill>
                <a:srgbClr val="6E32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513" y="894564"/>
                <a:ext cx="6206848" cy="271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Пусть генеральная совокупность имеет любое </a:t>
                </a:r>
                <a:endParaRPr lang="en-US" sz="2000" i="1" dirty="0" smtClean="0"/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распределение с средним арифметическим </a:t>
                </a:r>
                <a:r>
                  <a:rPr lang="el-GR" sz="2000" i="1" dirty="0" smtClean="0">
                    <a:latin typeface="Arial"/>
                    <a:cs typeface="Arial"/>
                  </a:rPr>
                  <a:t>μ</a:t>
                </a:r>
                <a:r>
                  <a:rPr lang="ru-RU" sz="2000" i="1" dirty="0" smtClean="0">
                    <a:latin typeface="Arial"/>
                    <a:cs typeface="Arial"/>
                  </a:rPr>
                  <a:t> и дисперсией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ru-RU" sz="2000" i="1" smtClean="0">
                            <a:latin typeface="Cambria Math"/>
                            <a:ea typeface="Cambria Math"/>
                            <a:cs typeface="Arial"/>
                          </a:rPr>
                          <m:t>𝞼</m:t>
                        </m:r>
                      </m:e>
                      <m:sup>
                        <m:r>
                          <a:rPr lang="ru-RU" sz="2000" b="0" i="1" smtClean="0"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ru-RU" sz="2000" b="0" i="1" smtClean="0">
                        <a:latin typeface="Cambria Math"/>
                        <a:cs typeface="Arial"/>
                      </a:rPr>
                      <m:t>, </m:t>
                    </m:r>
                  </m:oMath>
                </a14:m>
                <a:r>
                  <a:rPr lang="ru-RU" sz="2000" i="1" dirty="0" smtClean="0"/>
                  <a:t> тогда</a:t>
                </a:r>
              </a:p>
              <a:p>
                <a:endParaRPr lang="ru-RU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400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 (</m:t>
                    </m:r>
                    <m:r>
                      <a:rPr lang="el-GR" sz="4000" i="1" dirty="0" smtClean="0">
                        <a:solidFill>
                          <a:srgbClr val="6E32E0"/>
                        </a:solidFill>
                        <a:latin typeface="Cambria Math"/>
                        <a:cs typeface="Arial"/>
                      </a:rPr>
                      <m:t>𝜇</m:t>
                    </m:r>
                  </m:oMath>
                </a14:m>
                <a:r>
                  <a:rPr lang="en-US" sz="4000" dirty="0" smtClean="0">
                    <a:solidFill>
                      <a:srgbClr val="6E32E0"/>
                    </a:solidFill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rgbClr val="6E32E0"/>
                            </a:solidFill>
                            <a:latin typeface="Cambria Math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ea typeface="Cambria Math"/>
                                <a:cs typeface="Arial"/>
                              </a:rPr>
                              <m:t>𝞼</m:t>
                            </m:r>
                          </m:e>
                          <m:sup>
                            <m: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cs typeface="Arial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solidFill>
                              <a:srgbClr val="6E32E0"/>
                            </a:solidFill>
                            <a:latin typeface="Cambria Math"/>
                            <a:cs typeface="Arial"/>
                          </a:rPr>
                          <m:t>𝑛</m:t>
                        </m:r>
                      </m:den>
                    </m:f>
                    <m:r>
                      <a:rPr lang="en-US" sz="4000" b="0" i="0" smtClean="0">
                        <a:solidFill>
                          <a:srgbClr val="6E32E0"/>
                        </a:solidFill>
                        <a:latin typeface="Cambria Math"/>
                        <a:cs typeface="Arial"/>
                      </a:rPr>
                      <m:t>)</m:t>
                    </m:r>
                  </m:oMath>
                </a14:m>
                <a:endParaRPr lang="ru-RU" sz="4000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3" y="894564"/>
                <a:ext cx="6206848" cy="2714589"/>
              </a:xfrm>
              <a:prstGeom prst="rect">
                <a:avLst/>
              </a:prstGeom>
              <a:blipFill rotWithShape="1">
                <a:blip r:embed="rId2"/>
                <a:stretch>
                  <a:fillRect l="-982" b="-3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5" y="774603"/>
            <a:ext cx="5734639" cy="566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44200" cy="5521325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Статистическая гипотеза</a:t>
            </a: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 - это предположение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о неизвестном распределении случайных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величин, соответствующих каким-либо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представлениям о том явлении, которое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изучается.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для тестирования гипотезы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90846" y="1512483"/>
                <a:ext cx="10810307" cy="4426404"/>
              </a:xfrm>
            </p:spPr>
            <p:txBody>
              <a:bodyPr/>
              <a:lstStyle/>
              <a:p>
                <a:r>
                  <a:rPr lang="ru-RU" dirty="0" smtClean="0"/>
                  <a:t>Формулирование нулевой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dirty="0" smtClean="0"/>
                  <a:t>и  альтернативной гипотез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r>
                  <a:rPr lang="ru-RU" dirty="0" smtClean="0"/>
                  <a:t>Выбор уровня статистической значимости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α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Выбор статистического критерия</a:t>
                </a:r>
              </a:p>
              <a:p>
                <a:r>
                  <a:rPr lang="ru-RU" dirty="0" smtClean="0"/>
                  <a:t>Расчет наблюдаемого критерия</a:t>
                </a:r>
              </a:p>
              <a:p>
                <a:r>
                  <a:rPr lang="ru-RU" dirty="0" smtClean="0"/>
                  <a:t>Сравнение табличного и наблюдаемого значения</a:t>
                </a:r>
              </a:p>
              <a:p>
                <a:r>
                  <a:rPr lang="ru-RU" dirty="0" smtClean="0"/>
                  <a:t>Вывод</a:t>
                </a:r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90846" y="1512483"/>
                <a:ext cx="10810307" cy="4426404"/>
              </a:xfrm>
              <a:blipFill rotWithShape="1">
                <a:blip r:embed="rId2"/>
                <a:stretch>
                  <a:fillRect l="-1297" t="-3581" b="-5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0189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Заголовок 9"/>
              <p:cNvSpPr>
                <a:spLocks noGrp="1"/>
              </p:cNvSpPr>
              <p:nvPr>
                <p:ph type="title"/>
              </p:nvPr>
            </p:nvSpPr>
            <p:spPr>
              <a:xfrm>
                <a:off x="690847" y="265517"/>
                <a:ext cx="10810306" cy="784530"/>
              </a:xfrm>
            </p:spPr>
            <p:txBody>
              <a:bodyPr>
                <a:normAutofit/>
              </a:bodyPr>
              <a:lstStyle/>
              <a:p>
                <a:r>
                  <a:rPr lang="ru-RU" sz="2600" dirty="0"/>
                  <a:t>Формулирование нулевой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sz="2600" dirty="0"/>
                  <a:t>и  альтернативной гипотез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ru-RU" sz="2600" dirty="0"/>
              </a:p>
            </p:txBody>
          </p:sp>
        </mc:Choice>
        <mc:Fallback xmlns="">
          <p:sp>
            <p:nvSpPr>
              <p:cNvPr id="10" name="Заголовок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0847" y="265517"/>
                <a:ext cx="10810306" cy="784530"/>
              </a:xfrm>
              <a:blipFill rotWithShape="1">
                <a:blip r:embed="rId2"/>
                <a:stretch>
                  <a:fillRect l="-958" b="-19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/>
          <p:cNvCxnSpPr/>
          <p:nvPr/>
        </p:nvCxnSpPr>
        <p:spPr>
          <a:xfrm>
            <a:off x="464603" y="1300899"/>
            <a:ext cx="11120939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8383" y="1300899"/>
                <a:ext cx="11042638" cy="6137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i="1" dirty="0" smtClean="0">
                    <a:solidFill>
                      <a:srgbClr val="6E32E0"/>
                    </a:solidFill>
                  </a:rPr>
                  <a:t>Нулевая гипотеза</a:t>
                </a:r>
                <a:r>
                  <a:rPr lang="ru-RU" sz="2000" b="1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0 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i="1" dirty="0"/>
                  <a:t>- это утверждение о свойствах генеральной совокупности, </a:t>
                </a:r>
                <a:endParaRPr lang="en-US" sz="2000" i="1" dirty="0" smtClean="0">
                  <a:latin typeface="Roboto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которое </a:t>
                </a:r>
                <a:r>
                  <a:rPr lang="ru-RU" sz="2000" i="1" dirty="0"/>
                  <a:t>кажется правдоподобным, но требует проверки</a:t>
                </a:r>
                <a:r>
                  <a:rPr lang="ru-RU" sz="2000" i="1" dirty="0" smtClean="0"/>
                  <a:t>.</a:t>
                </a:r>
                <a:endParaRPr lang="en-US" sz="2000" i="1" dirty="0" smtClean="0"/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>
                    <a:solidFill>
                      <a:srgbClr val="6E32E0"/>
                    </a:solidFill>
                  </a:rPr>
                  <a:t>Альтернативной </a:t>
                </a:r>
                <a:r>
                  <a:rPr lang="ru-RU" sz="2000" i="1" dirty="0">
                    <a:solidFill>
                      <a:srgbClr val="6E32E0"/>
                    </a:solidFill>
                  </a:rPr>
                  <a:t>гипотезой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ru-RU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i="1" dirty="0"/>
                  <a:t>является любая действительная гипотеза</a:t>
                </a:r>
                <a:r>
                  <a:rPr lang="ru-RU" sz="2000" i="1" dirty="0" smtClean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 </a:t>
                </a:r>
                <a:r>
                  <a:rPr lang="ru-RU" sz="2000" i="1" dirty="0"/>
                  <a:t>отличная от нулевой</a:t>
                </a:r>
                <a:r>
                  <a:rPr lang="ru-RU" sz="2000" i="1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2000" i="1" dirty="0" smtClean="0"/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>
                    <a:solidFill>
                      <a:srgbClr val="6E32E0"/>
                    </a:solidFill>
                  </a:rPr>
                  <a:t>Пример 1 : </a:t>
                </a:r>
                <a:r>
                  <a:rPr lang="ru-RU" sz="2000" i="1" dirty="0" smtClean="0"/>
                  <a:t>в группе плацебо давление в среднем снизилось на мм </a:t>
                </a:r>
                <a:r>
                  <a:rPr lang="ru-RU" sz="2000" i="1" dirty="0" err="1" smtClean="0"/>
                  <a:t>рт.ст</a:t>
                </a:r>
                <a:r>
                  <a:rPr lang="ru-RU" sz="2000" i="1" dirty="0" smtClean="0"/>
                  <a:t> ,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а в группе на новом препарате за то же время на 25 мм </a:t>
                </a:r>
                <a:r>
                  <a:rPr lang="ru-RU" sz="2000" i="1" dirty="0" err="1" smtClean="0"/>
                  <a:t>рт.ст</a:t>
                </a:r>
                <a:r>
                  <a:rPr lang="ru-RU" sz="2000" i="1" dirty="0" smtClean="0"/>
                  <a:t>. стоит задача доказать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эффективность препарата.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sz="2000" i="1" dirty="0" smtClean="0"/>
                  <a:t>:</a:t>
                </a:r>
                <a:r>
                  <a:rPr lang="ru-RU" sz="2000" i="1" dirty="0">
                    <a:latin typeface="Arial"/>
                    <a:cs typeface="Arial"/>
                  </a:rPr>
                  <a:t> </a:t>
                </a:r>
                <a:r>
                  <a:rPr lang="ru-RU" sz="2000" i="1" dirty="0" smtClean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>
                        <a:latin typeface="Arial"/>
                        <a:cs typeface="Arial"/>
                      </a:rPr>
                      <m:t>μ</m:t>
                    </m:r>
                    <m:r>
                      <a:rPr lang="ru-RU" sz="2000" b="0" i="1" dirty="0" smtClean="0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ru-RU" sz="2000" i="1" smtClean="0">
                            <a:latin typeface="Cambria Math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Arial"/>
                            <a:cs typeface="Arial"/>
                          </a:rPr>
                          <m:t>μ</m:t>
                        </m:r>
                      </m:e>
                      <m:sub>
                        <m:r>
                          <a:rPr lang="ru-RU" sz="2000" b="0" i="1" smtClean="0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endParaRPr lang="ru-RU" sz="2000" i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ru-RU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ru-RU" sz="2000" b="0" i="1" smtClean="0">
                        <a:latin typeface="Cambria Math"/>
                      </a:rPr>
                      <m:t>: </m:t>
                    </m:r>
                    <m:r>
                      <m:rPr>
                        <m:nor/>
                      </m:rPr>
                      <a:rPr lang="el-GR" sz="2000" i="1" dirty="0">
                        <a:latin typeface="Arial"/>
                        <a:cs typeface="Arial"/>
                      </a:rPr>
                      <m:t>μ</m:t>
                    </m:r>
                  </m:oMath>
                </a14:m>
                <a:r>
                  <a:rPr lang="ru-RU" sz="2000" i="1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Arial"/>
                            <a:cs typeface="Arial"/>
                          </a:rPr>
                          <m:t>μ</m:t>
                        </m:r>
                      </m:e>
                      <m:sub>
                        <m:r>
                          <a:rPr lang="ru-RU" sz="2000" i="1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endParaRPr lang="ru-RU" sz="2000" i="1" dirty="0" smtClean="0"/>
              </a:p>
              <a:p>
                <a:pPr>
                  <a:lnSpc>
                    <a:spcPct val="150000"/>
                  </a:lnSpc>
                </a:pPr>
                <a:endParaRPr lang="ru-RU" sz="2000" i="1" dirty="0"/>
              </a:p>
              <a:p>
                <a:pPr>
                  <a:lnSpc>
                    <a:spcPct val="150000"/>
                  </a:lnSpc>
                </a:pPr>
                <a:endParaRPr lang="en-US" sz="2000" i="1" dirty="0" smtClean="0"/>
              </a:p>
              <a:p>
                <a:pPr>
                  <a:lnSpc>
                    <a:spcPct val="150000"/>
                  </a:lnSpc>
                </a:pPr>
                <a:endParaRPr lang="ru-RU" sz="20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3" y="1300899"/>
                <a:ext cx="11042638" cy="6137258"/>
              </a:xfrm>
              <a:prstGeom prst="rect">
                <a:avLst/>
              </a:prstGeom>
              <a:blipFill rotWithShape="1">
                <a:blip r:embed="rId3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3924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91299" y="607495"/>
                <a:ext cx="11205328" cy="2485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</a:pPr>
                <a:r>
                  <a:rPr lang="en-US" i="1" dirty="0" smtClean="0">
                    <a:solidFill>
                      <a:srgbClr val="6E32E0"/>
                    </a:solidFill>
                  </a:rPr>
                  <a:t> </a:t>
                </a:r>
                <a:r>
                  <a:rPr lang="ru-RU" i="1" dirty="0" smtClean="0">
                    <a:solidFill>
                      <a:srgbClr val="6E32E0"/>
                    </a:solidFill>
                  </a:rPr>
                  <a:t>Пример 2 </a:t>
                </a:r>
                <a:r>
                  <a:rPr lang="ru-RU" i="1" dirty="0">
                    <a:solidFill>
                      <a:srgbClr val="6E32E0"/>
                    </a:solidFill>
                  </a:rPr>
                  <a:t>: </a:t>
                </a:r>
                <a:r>
                  <a:rPr lang="ru-RU" sz="2000" i="1" dirty="0">
                    <a:latin typeface="+mj-lt"/>
                  </a:rPr>
                  <a:t>Утверждается, что шарики для подшипников имеют диаметр </a:t>
                </a:r>
                <a:r>
                  <a:rPr lang="ru-RU" sz="2000" i="1" dirty="0" smtClean="0">
                    <a:latin typeface="+mj-lt"/>
                  </a:rPr>
                  <a:t>10мм</a:t>
                </a:r>
                <a:endParaRPr lang="en-US" sz="2000" i="1" dirty="0">
                  <a:latin typeface="+mj-lt"/>
                  <a:cs typeface="Times New Roman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ru-RU" sz="2000" i="1" dirty="0" smtClean="0">
                    <a:latin typeface="+mj-lt"/>
                    <a:cs typeface="Times New Roman" pitchFamily="18" charset="0"/>
                  </a:rPr>
                  <a:t>проверить </a:t>
                </a:r>
                <a:r>
                  <a:rPr lang="ru-RU" sz="2000" i="1" dirty="0">
                    <a:latin typeface="+mj-lt"/>
                    <a:cs typeface="Times New Roman" pitchFamily="18" charset="0"/>
                  </a:rPr>
                  <a:t>эту гипотезу, если в выборке из </a:t>
                </a:r>
                <a:r>
                  <a:rPr lang="en-US" sz="2000" i="1" dirty="0">
                    <a:latin typeface="+mj-lt"/>
                    <a:cs typeface="Times New Roman" pitchFamily="18" charset="0"/>
                  </a:rPr>
                  <a:t>n</a:t>
                </a:r>
                <a:r>
                  <a:rPr lang="ru-RU" sz="2000" i="1" dirty="0">
                    <a:latin typeface="+mj-lt"/>
                    <a:cs typeface="Times New Roman" pitchFamily="18" charset="0"/>
                  </a:rPr>
                  <a:t>=16 шариков, среднее оказалось равным </a:t>
                </a:r>
                <a:endParaRPr lang="en-US" sz="2000" i="1" dirty="0" smtClean="0">
                  <a:latin typeface="+mj-lt"/>
                  <a:cs typeface="Times New Roman" pitchFamily="18" charset="0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ru-RU" sz="2000" i="1" dirty="0" smtClean="0">
                    <a:latin typeface="+mj-lt"/>
                    <a:cs typeface="Times New Roman" pitchFamily="18" charset="0"/>
                  </a:rPr>
                  <a:t>10,3</a:t>
                </a:r>
                <a:r>
                  <a:rPr lang="en-US" sz="2000" i="1" dirty="0" smtClean="0">
                    <a:latin typeface="+mj-lt"/>
                    <a:cs typeface="Times New Roman" pitchFamily="18" charset="0"/>
                  </a:rPr>
                  <a:t> </a:t>
                </a:r>
                <a:r>
                  <a:rPr lang="ru-RU" sz="2000" i="1" dirty="0" smtClean="0">
                    <a:latin typeface="+mj-lt"/>
                    <a:cs typeface="Times New Roman" pitchFamily="18" charset="0"/>
                  </a:rPr>
                  <a:t>мм</a:t>
                </a:r>
                <a:r>
                  <a:rPr lang="en-US" sz="2000" i="1" dirty="0">
                    <a:latin typeface="+mj-lt"/>
                    <a:cs typeface="Times New Roman" pitchFamily="18" charset="0"/>
                  </a:rPr>
                  <a:t>.</a:t>
                </a:r>
                <a:endParaRPr lang="en-US" sz="2000" i="1" dirty="0" smtClean="0">
                  <a:latin typeface="Cambria Math"/>
                </a:endParaRPr>
              </a:p>
              <a:p>
                <a:pPr marL="342900" indent="-34290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sz="2000" i="1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Arial"/>
                            <a:cs typeface="Arial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ru-RU" sz="2000" i="1" dirty="0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Arial"/>
                            <a:cs typeface="Arial"/>
                          </a:rPr>
                          <m:t>μ</m:t>
                        </m:r>
                      </m:e>
                      <m:sub>
                        <m:r>
                          <a:rPr lang="ru-RU" sz="2000" i="1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endParaRPr lang="ru-RU" sz="200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ru-RU" sz="2000" i="1">
                              <a:latin typeface="Cambria Math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ru-RU" sz="2000" i="1">
                          <a:latin typeface="Cambria Math"/>
                        </a:rPr>
                        <m:t>:</m:t>
                      </m:r>
                      <m:sSub>
                        <m:sSubPr>
                          <m:ctrlPr>
                            <a:rPr lang="ru-RU" sz="2000" i="1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000" i="1" dirty="0">
                              <a:latin typeface="Arial"/>
                              <a:cs typeface="Arial"/>
                            </a:rPr>
                            <m:t>μ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ru-RU" sz="2000" i="1" dirty="0">
                          <a:latin typeface="Cambria Math"/>
                          <a:ea typeface="Cambria Math"/>
                        </a:rPr>
                        <m:t>&gt;</m:t>
                      </m:r>
                      <m:sSub>
                        <m:sSubPr>
                          <m:ctrlPr>
                            <a:rPr lang="ru-RU" sz="2000" i="1">
                              <a:latin typeface="Cambria Math"/>
                              <a:cs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000" i="1" dirty="0">
                              <a:latin typeface="Arial"/>
                              <a:cs typeface="Arial"/>
                            </a:rPr>
                            <m:t>μ</m:t>
                          </m:r>
                        </m:e>
                        <m:sub>
                          <m:r>
                            <a:rPr lang="ru-RU" sz="2000" i="1">
                              <a:latin typeface="Cambria Math"/>
                              <a:cs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9" y="607495"/>
                <a:ext cx="11205328" cy="2485873"/>
              </a:xfrm>
              <a:prstGeom prst="rect">
                <a:avLst/>
              </a:prstGeom>
              <a:blipFill rotWithShape="1">
                <a:blip r:embed="rId2"/>
                <a:stretch>
                  <a:fillRect l="-5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63" y="2152088"/>
            <a:ext cx="51530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2618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90846" y="569803"/>
                <a:ext cx="10810307" cy="3493150"/>
              </a:xfrm>
            </p:spPr>
            <p:txBody>
              <a:bodyPr/>
              <a:lstStyle/>
              <a:p>
                <a:endParaRPr lang="ru-RU" sz="2400" b="1" dirty="0" smtClean="0">
                  <a:latin typeface="Times New Roman" pitchFamily="18" charset="0"/>
                </a:endParaRPr>
              </a:p>
              <a:p>
                <a:r>
                  <a:rPr lang="ru-RU" sz="2000" i="1" dirty="0">
                    <a:latin typeface="+mj-lt"/>
                  </a:rPr>
                  <a:t>Новое утверждение всегда вкладывается в </a:t>
                </a:r>
                <a:r>
                  <a:rPr lang="ru-RU" sz="2000" i="1" dirty="0" smtClean="0">
                    <a:latin typeface="+mj-lt"/>
                  </a:rPr>
                  <a:t>альтернативную </a:t>
                </a:r>
                <a:r>
                  <a:rPr lang="ru-RU" sz="2000" i="1" dirty="0">
                    <a:latin typeface="+mj-lt"/>
                  </a:rPr>
                  <a:t>гипотезу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6E32E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000" i="1" dirty="0" smtClean="0">
                  <a:latin typeface="Roboto"/>
                  <a:ea typeface="Roboto"/>
                  <a:cs typeface="Roboto"/>
                </a:endParaRPr>
              </a:p>
              <a:p>
                <a:r>
                  <a:rPr lang="ru-RU" sz="2000" i="1" dirty="0" smtClean="0">
                    <a:latin typeface="Roboto"/>
                    <a:ea typeface="Roboto"/>
                    <a:cs typeface="Roboto"/>
                  </a:rPr>
                  <a:t>Пока </a:t>
                </a:r>
                <a:r>
                  <a:rPr lang="ru-RU" sz="2000" i="1" dirty="0">
                    <a:latin typeface="Roboto"/>
                    <a:ea typeface="Roboto"/>
                    <a:cs typeface="Roboto"/>
                  </a:rPr>
                  <a:t>не будет доказано, что нулевая гипотеза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i="1" dirty="0" smtClean="0">
                    <a:latin typeface="Roboto"/>
                    <a:ea typeface="Roboto"/>
                    <a:cs typeface="Roboto"/>
                  </a:rPr>
                  <a:t> </a:t>
                </a:r>
                <a:r>
                  <a:rPr lang="ru-RU" sz="2000" i="1" dirty="0">
                    <a:latin typeface="Roboto"/>
                    <a:ea typeface="Roboto"/>
                    <a:cs typeface="Roboto"/>
                  </a:rPr>
                  <a:t>ложная, она считается истинной</a:t>
                </a:r>
                <a:endParaRPr lang="ru-RU" sz="2000" i="1" dirty="0">
                  <a:solidFill>
                    <a:srgbClr val="6E32E0"/>
                  </a:solidFill>
                  <a:latin typeface="+mj-lt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90846" y="569803"/>
                <a:ext cx="10810307" cy="3493150"/>
              </a:xfrm>
              <a:blipFill rotWithShape="1">
                <a:blip r:embed="rId2"/>
                <a:stretch>
                  <a:fillRect l="-11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2508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1377</Words>
  <Application>Microsoft Office PowerPoint</Application>
  <PresentationFormat>Произвольный</PresentationFormat>
  <Paragraphs>196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Алгоритм для тестирования гипотезы</vt:lpstr>
      <vt:lpstr>Формулирование нулевой  H_(0 )и  альтернативной гипотез H_1</vt:lpstr>
      <vt:lpstr>Презентация PowerPoint</vt:lpstr>
      <vt:lpstr>Презентация PowerPoint</vt:lpstr>
      <vt:lpstr>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Этапы проверки гипотезы</vt:lpstr>
      <vt:lpstr>Презентация PowerPoint</vt:lpstr>
      <vt:lpstr>Презентация PowerPoint</vt:lpstr>
      <vt:lpstr>Презентация PowerPoint</vt:lpstr>
      <vt:lpstr>Презентация PowerPoint</vt:lpstr>
      <vt:lpstr>Доверительный интервал</vt:lpstr>
      <vt:lpstr>Презентация PowerPoint</vt:lpstr>
      <vt:lpstr>   Пример: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 / В тестирование - маркетинговый метод, используемый для оценки эффективности  веб-страниц и управления ими.   Этот метод также называется разделенным тестированием  (с английского. сплит-тестирование – “разделенное тестирование”).</vt:lpstr>
      <vt:lpstr>При A / В тестировании сравнивают страницы A и B, имеющие разные элементы дизайна (например, разный цвет кнопки заказа товара). На каждую страницу случайным образом запускают 50% аудитории сайта и затем сравнивают, какая страница показывает наибольший процент конверсии.</vt:lpstr>
      <vt:lpstr>Презентация PowerPoint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395</cp:revision>
  <dcterms:created xsi:type="dcterms:W3CDTF">2018-09-20T14:58:52Z</dcterms:created>
  <dcterms:modified xsi:type="dcterms:W3CDTF">2022-05-16T14:56:53Z</dcterms:modified>
</cp:coreProperties>
</file>